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7"/>
  </p:notesMasterIdLst>
  <p:sldIdLst>
    <p:sldId id="256" r:id="rId2"/>
    <p:sldId id="275" r:id="rId3"/>
    <p:sldId id="276" r:id="rId4"/>
    <p:sldId id="277" r:id="rId5"/>
    <p:sldId id="278" r:id="rId6"/>
    <p:sldId id="279" r:id="rId7"/>
    <p:sldId id="280" r:id="rId8"/>
    <p:sldId id="281" r:id="rId9"/>
    <p:sldId id="282" r:id="rId10"/>
    <p:sldId id="283" r:id="rId11"/>
    <p:sldId id="284" r:id="rId12"/>
    <p:sldId id="285" r:id="rId13"/>
    <p:sldId id="286" r:id="rId14"/>
    <p:sldId id="287" r:id="rId15"/>
    <p:sldId id="288" r:id="rId16"/>
    <p:sldId id="289" r:id="rId17"/>
    <p:sldId id="290" r:id="rId18"/>
    <p:sldId id="291" r:id="rId19"/>
    <p:sldId id="292" r:id="rId20"/>
    <p:sldId id="320" r:id="rId21"/>
    <p:sldId id="322" r:id="rId22"/>
    <p:sldId id="323" r:id="rId23"/>
    <p:sldId id="324" r:id="rId24"/>
    <p:sldId id="325" r:id="rId25"/>
    <p:sldId id="328" r:id="rId26"/>
    <p:sldId id="326" r:id="rId27"/>
    <p:sldId id="327" r:id="rId28"/>
    <p:sldId id="293" r:id="rId29"/>
    <p:sldId id="294" r:id="rId30"/>
    <p:sldId id="295" r:id="rId31"/>
    <p:sldId id="296" r:id="rId32"/>
    <p:sldId id="297" r:id="rId33"/>
    <p:sldId id="298" r:id="rId34"/>
    <p:sldId id="299" r:id="rId35"/>
    <p:sldId id="300" r:id="rId36"/>
    <p:sldId id="301" r:id="rId37"/>
    <p:sldId id="302" r:id="rId38"/>
    <p:sldId id="303" r:id="rId39"/>
    <p:sldId id="304" r:id="rId40"/>
    <p:sldId id="305" r:id="rId41"/>
    <p:sldId id="306" r:id="rId42"/>
    <p:sldId id="307" r:id="rId43"/>
    <p:sldId id="308" r:id="rId44"/>
    <p:sldId id="309" r:id="rId45"/>
    <p:sldId id="310" r:id="rId46"/>
    <p:sldId id="311" r:id="rId47"/>
    <p:sldId id="312" r:id="rId48"/>
    <p:sldId id="313" r:id="rId49"/>
    <p:sldId id="314" r:id="rId50"/>
    <p:sldId id="315" r:id="rId51"/>
    <p:sldId id="316" r:id="rId52"/>
    <p:sldId id="317" r:id="rId53"/>
    <p:sldId id="318" r:id="rId54"/>
    <p:sldId id="319" r:id="rId55"/>
    <p:sldId id="274" r:id="rId5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p:scale>
          <a:sx n="66" d="100"/>
          <a:sy n="66" d="100"/>
        </p:scale>
        <p:origin x="-1494" y="-156"/>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61"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DC8153B-34F7-4671-A7E5-F468FE0B62F6}" type="doc">
      <dgm:prSet loTypeId="urn:microsoft.com/office/officeart/2005/8/layout/hProcess9" loCatId="process" qsTypeId="urn:microsoft.com/office/officeart/2005/8/quickstyle/simple3" qsCatId="simple" csTypeId="urn:microsoft.com/office/officeart/2005/8/colors/accent2_1" csCatId="accent2" phldr="1"/>
      <dgm:spPr/>
    </dgm:pt>
    <dgm:pt modelId="{343EE697-F0A6-4D31-AAD4-95765D1FD10D}">
      <dgm:prSet phldrT="[Text]"/>
      <dgm:spPr/>
      <dgm:t>
        <a:bodyPr/>
        <a:lstStyle/>
        <a:p>
          <a:r>
            <a:rPr lang="vi-VN" dirty="0" smtClean="0"/>
            <a:t>Nội suy</a:t>
          </a:r>
          <a:endParaRPr lang="en-US" dirty="0"/>
        </a:p>
      </dgm:t>
    </dgm:pt>
    <dgm:pt modelId="{F63555C2-144F-41EE-99AF-7FCECCD6F2AC}" type="parTrans" cxnId="{E91FE3D8-F58F-4A53-8A9A-6CE3B2137D9B}">
      <dgm:prSet/>
      <dgm:spPr/>
      <dgm:t>
        <a:bodyPr/>
        <a:lstStyle/>
        <a:p>
          <a:endParaRPr lang="en-US"/>
        </a:p>
      </dgm:t>
    </dgm:pt>
    <dgm:pt modelId="{36B226A6-5EDC-4AB0-8D0A-2BFFA7DD1F9E}" type="sibTrans" cxnId="{E91FE3D8-F58F-4A53-8A9A-6CE3B2137D9B}">
      <dgm:prSet/>
      <dgm:spPr/>
      <dgm:t>
        <a:bodyPr/>
        <a:lstStyle/>
        <a:p>
          <a:endParaRPr lang="en-US"/>
        </a:p>
      </dgm:t>
    </dgm:pt>
    <dgm:pt modelId="{5E1B7D81-144F-4209-B550-D59A5C5D84C1}">
      <dgm:prSet phldrT="[Text]"/>
      <dgm:spPr/>
      <dgm:t>
        <a:bodyPr/>
        <a:lstStyle/>
        <a:p>
          <a:r>
            <a:rPr lang="vi-VN" dirty="0" smtClean="0"/>
            <a:t>Tương phản thấp</a:t>
          </a:r>
          <a:endParaRPr lang="en-US" dirty="0"/>
        </a:p>
      </dgm:t>
    </dgm:pt>
    <dgm:pt modelId="{5392EB9E-7BEF-43B3-8000-9AD82270F078}" type="parTrans" cxnId="{FE13E700-13EC-4F9F-9700-E3A4F0403693}">
      <dgm:prSet/>
      <dgm:spPr/>
      <dgm:t>
        <a:bodyPr/>
        <a:lstStyle/>
        <a:p>
          <a:endParaRPr lang="en-US"/>
        </a:p>
      </dgm:t>
    </dgm:pt>
    <dgm:pt modelId="{1C67F0CE-C49A-41E4-B2E1-2ECB743D3AAE}" type="sibTrans" cxnId="{FE13E700-13EC-4F9F-9700-E3A4F0403693}">
      <dgm:prSet/>
      <dgm:spPr/>
      <dgm:t>
        <a:bodyPr/>
        <a:lstStyle/>
        <a:p>
          <a:endParaRPr lang="en-US"/>
        </a:p>
      </dgm:t>
    </dgm:pt>
    <dgm:pt modelId="{04ED22D5-EF86-4B2C-BA48-66FC3940A089}">
      <dgm:prSet phldrT="[Text]"/>
      <dgm:spPr/>
      <dgm:t>
        <a:bodyPr/>
        <a:lstStyle/>
        <a:p>
          <a:r>
            <a:rPr lang="vi-VN" dirty="0" smtClean="0"/>
            <a:t>Đáp ứng rìa</a:t>
          </a:r>
          <a:endParaRPr lang="en-US" dirty="0"/>
        </a:p>
      </dgm:t>
    </dgm:pt>
    <dgm:pt modelId="{28014097-199D-4B78-80D2-09A303AC1694}" type="parTrans" cxnId="{EDBACDC2-3272-45B3-B231-8FC1DF44BCCD}">
      <dgm:prSet/>
      <dgm:spPr/>
      <dgm:t>
        <a:bodyPr/>
        <a:lstStyle/>
        <a:p>
          <a:endParaRPr lang="en-US"/>
        </a:p>
      </dgm:t>
    </dgm:pt>
    <dgm:pt modelId="{976457FE-B449-4FA2-AEC3-2DE3A3BCD20F}" type="sibTrans" cxnId="{EDBACDC2-3272-45B3-B231-8FC1DF44BCCD}">
      <dgm:prSet/>
      <dgm:spPr/>
      <dgm:t>
        <a:bodyPr/>
        <a:lstStyle/>
        <a:p>
          <a:endParaRPr lang="en-US"/>
        </a:p>
      </dgm:t>
    </dgm:pt>
    <dgm:pt modelId="{2F44C1E1-453F-4C8F-ADDD-0A1E04CDAF89}" type="pres">
      <dgm:prSet presAssocID="{0DC8153B-34F7-4671-A7E5-F468FE0B62F6}" presName="CompostProcess" presStyleCnt="0">
        <dgm:presLayoutVars>
          <dgm:dir/>
          <dgm:resizeHandles val="exact"/>
        </dgm:presLayoutVars>
      </dgm:prSet>
      <dgm:spPr/>
    </dgm:pt>
    <dgm:pt modelId="{D9D4AA2C-4689-41CC-BBFA-0282A2A6140B}" type="pres">
      <dgm:prSet presAssocID="{0DC8153B-34F7-4671-A7E5-F468FE0B62F6}" presName="arrow" presStyleLbl="bgShp" presStyleIdx="0" presStyleCnt="1" custLinFactNeighborX="-4412" custLinFactNeighborY="21875"/>
      <dgm:spPr/>
    </dgm:pt>
    <dgm:pt modelId="{312A2B21-C261-475C-B02C-660AC4841AB2}" type="pres">
      <dgm:prSet presAssocID="{0DC8153B-34F7-4671-A7E5-F468FE0B62F6}" presName="linearProcess" presStyleCnt="0"/>
      <dgm:spPr/>
    </dgm:pt>
    <dgm:pt modelId="{F9B15E7E-7133-4219-81EC-B780E6AC98A7}" type="pres">
      <dgm:prSet presAssocID="{343EE697-F0A6-4D31-AAD4-95765D1FD10D}" presName="textNode" presStyleLbl="node1" presStyleIdx="0" presStyleCnt="3">
        <dgm:presLayoutVars>
          <dgm:bulletEnabled val="1"/>
        </dgm:presLayoutVars>
      </dgm:prSet>
      <dgm:spPr/>
      <dgm:t>
        <a:bodyPr/>
        <a:lstStyle/>
        <a:p>
          <a:endParaRPr lang="en-US"/>
        </a:p>
      </dgm:t>
    </dgm:pt>
    <dgm:pt modelId="{F54BD3FA-C717-4714-8862-16FDA985B9C6}" type="pres">
      <dgm:prSet presAssocID="{36B226A6-5EDC-4AB0-8D0A-2BFFA7DD1F9E}" presName="sibTrans" presStyleCnt="0"/>
      <dgm:spPr/>
    </dgm:pt>
    <dgm:pt modelId="{81685D8E-9413-429B-87FA-D3D16BEE3C73}" type="pres">
      <dgm:prSet presAssocID="{5E1B7D81-144F-4209-B550-D59A5C5D84C1}" presName="textNode" presStyleLbl="node1" presStyleIdx="1" presStyleCnt="3">
        <dgm:presLayoutVars>
          <dgm:bulletEnabled val="1"/>
        </dgm:presLayoutVars>
      </dgm:prSet>
      <dgm:spPr/>
      <dgm:t>
        <a:bodyPr/>
        <a:lstStyle/>
        <a:p>
          <a:endParaRPr lang="en-US"/>
        </a:p>
      </dgm:t>
    </dgm:pt>
    <dgm:pt modelId="{6FEE85EE-A750-40A4-A538-7F10C4AA9529}" type="pres">
      <dgm:prSet presAssocID="{1C67F0CE-C49A-41E4-B2E1-2ECB743D3AAE}" presName="sibTrans" presStyleCnt="0"/>
      <dgm:spPr/>
    </dgm:pt>
    <dgm:pt modelId="{0BCCB7B3-4136-4750-9AA9-464E91E079C9}" type="pres">
      <dgm:prSet presAssocID="{04ED22D5-EF86-4B2C-BA48-66FC3940A089}" presName="textNode" presStyleLbl="node1" presStyleIdx="2" presStyleCnt="3">
        <dgm:presLayoutVars>
          <dgm:bulletEnabled val="1"/>
        </dgm:presLayoutVars>
      </dgm:prSet>
      <dgm:spPr/>
      <dgm:t>
        <a:bodyPr/>
        <a:lstStyle/>
        <a:p>
          <a:endParaRPr lang="en-US"/>
        </a:p>
      </dgm:t>
    </dgm:pt>
  </dgm:ptLst>
  <dgm:cxnLst>
    <dgm:cxn modelId="{0F3EEC72-32E2-4DFC-AF0B-FE700C4DD40D}" type="presOf" srcId="{0DC8153B-34F7-4671-A7E5-F468FE0B62F6}" destId="{2F44C1E1-453F-4C8F-ADDD-0A1E04CDAF89}" srcOrd="0" destOrd="0" presId="urn:microsoft.com/office/officeart/2005/8/layout/hProcess9"/>
    <dgm:cxn modelId="{EDBACDC2-3272-45B3-B231-8FC1DF44BCCD}" srcId="{0DC8153B-34F7-4671-A7E5-F468FE0B62F6}" destId="{04ED22D5-EF86-4B2C-BA48-66FC3940A089}" srcOrd="2" destOrd="0" parTransId="{28014097-199D-4B78-80D2-09A303AC1694}" sibTransId="{976457FE-B449-4FA2-AEC3-2DE3A3BCD20F}"/>
    <dgm:cxn modelId="{2555522F-0D13-4523-808A-9F778310AEAF}" type="presOf" srcId="{343EE697-F0A6-4D31-AAD4-95765D1FD10D}" destId="{F9B15E7E-7133-4219-81EC-B780E6AC98A7}" srcOrd="0" destOrd="0" presId="urn:microsoft.com/office/officeart/2005/8/layout/hProcess9"/>
    <dgm:cxn modelId="{83D6DA9E-6FF1-417C-8F50-6A5EF90BDA30}" type="presOf" srcId="{5E1B7D81-144F-4209-B550-D59A5C5D84C1}" destId="{81685D8E-9413-429B-87FA-D3D16BEE3C73}" srcOrd="0" destOrd="0" presId="urn:microsoft.com/office/officeart/2005/8/layout/hProcess9"/>
    <dgm:cxn modelId="{E91FE3D8-F58F-4A53-8A9A-6CE3B2137D9B}" srcId="{0DC8153B-34F7-4671-A7E5-F468FE0B62F6}" destId="{343EE697-F0A6-4D31-AAD4-95765D1FD10D}" srcOrd="0" destOrd="0" parTransId="{F63555C2-144F-41EE-99AF-7FCECCD6F2AC}" sibTransId="{36B226A6-5EDC-4AB0-8D0A-2BFFA7DD1F9E}"/>
    <dgm:cxn modelId="{FE13E700-13EC-4F9F-9700-E3A4F0403693}" srcId="{0DC8153B-34F7-4671-A7E5-F468FE0B62F6}" destId="{5E1B7D81-144F-4209-B550-D59A5C5D84C1}" srcOrd="1" destOrd="0" parTransId="{5392EB9E-7BEF-43B3-8000-9AD82270F078}" sibTransId="{1C67F0CE-C49A-41E4-B2E1-2ECB743D3AAE}"/>
    <dgm:cxn modelId="{3772423B-834A-4318-97A4-19F9EB459301}" type="presOf" srcId="{04ED22D5-EF86-4B2C-BA48-66FC3940A089}" destId="{0BCCB7B3-4136-4750-9AA9-464E91E079C9}" srcOrd="0" destOrd="0" presId="urn:microsoft.com/office/officeart/2005/8/layout/hProcess9"/>
    <dgm:cxn modelId="{BB38D491-1F01-4D11-AD73-8C4B316B3566}" type="presParOf" srcId="{2F44C1E1-453F-4C8F-ADDD-0A1E04CDAF89}" destId="{D9D4AA2C-4689-41CC-BBFA-0282A2A6140B}" srcOrd="0" destOrd="0" presId="urn:microsoft.com/office/officeart/2005/8/layout/hProcess9"/>
    <dgm:cxn modelId="{D95AB29F-6DDA-4773-A0A6-9181897C2D17}" type="presParOf" srcId="{2F44C1E1-453F-4C8F-ADDD-0A1E04CDAF89}" destId="{312A2B21-C261-475C-B02C-660AC4841AB2}" srcOrd="1" destOrd="0" presId="urn:microsoft.com/office/officeart/2005/8/layout/hProcess9"/>
    <dgm:cxn modelId="{4C8CA982-0BC3-4FC6-87CB-EB04598A68C9}" type="presParOf" srcId="{312A2B21-C261-475C-B02C-660AC4841AB2}" destId="{F9B15E7E-7133-4219-81EC-B780E6AC98A7}" srcOrd="0" destOrd="0" presId="urn:microsoft.com/office/officeart/2005/8/layout/hProcess9"/>
    <dgm:cxn modelId="{FF730645-B20F-4B89-9B0E-11F07F38F05D}" type="presParOf" srcId="{312A2B21-C261-475C-B02C-660AC4841AB2}" destId="{F54BD3FA-C717-4714-8862-16FDA985B9C6}" srcOrd="1" destOrd="0" presId="urn:microsoft.com/office/officeart/2005/8/layout/hProcess9"/>
    <dgm:cxn modelId="{F657AA28-D948-4AD1-89EB-C7B168547A0F}" type="presParOf" srcId="{312A2B21-C261-475C-B02C-660AC4841AB2}" destId="{81685D8E-9413-429B-87FA-D3D16BEE3C73}" srcOrd="2" destOrd="0" presId="urn:microsoft.com/office/officeart/2005/8/layout/hProcess9"/>
    <dgm:cxn modelId="{1FD45172-ABFE-4144-ADE7-03AE9FF51C11}" type="presParOf" srcId="{312A2B21-C261-475C-B02C-660AC4841AB2}" destId="{6FEE85EE-A750-40A4-A538-7F10C4AA9529}" srcOrd="3" destOrd="0" presId="urn:microsoft.com/office/officeart/2005/8/layout/hProcess9"/>
    <dgm:cxn modelId="{A6920544-1E36-48CB-8350-FF3518F659B9}" type="presParOf" srcId="{312A2B21-C261-475C-B02C-660AC4841AB2}" destId="{0BCCB7B3-4136-4750-9AA9-464E91E079C9}" srcOrd="4"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D4AA2C-4689-41CC-BBFA-0282A2A6140B}">
      <dsp:nvSpPr>
        <dsp:cNvPr id="0" name=""/>
        <dsp:cNvSpPr/>
      </dsp:nvSpPr>
      <dsp:spPr>
        <a:xfrm>
          <a:off x="228587" y="0"/>
          <a:ext cx="5181600" cy="4063999"/>
        </a:xfrm>
        <a:prstGeom prst="rightArrow">
          <a:avLst/>
        </a:prstGeom>
        <a:solidFill>
          <a:schemeClr val="accent2">
            <a:tint val="4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dsp:style>
    </dsp:sp>
    <dsp:sp modelId="{F9B15E7E-7133-4219-81EC-B780E6AC98A7}">
      <dsp:nvSpPr>
        <dsp:cNvPr id="0" name=""/>
        <dsp:cNvSpPr/>
      </dsp:nvSpPr>
      <dsp:spPr>
        <a:xfrm>
          <a:off x="206573" y="1219199"/>
          <a:ext cx="1828800" cy="1625600"/>
        </a:xfrm>
        <a:prstGeom prst="roundRect">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0" tIns="114300" rIns="114300" bIns="114300" numCol="1" spcCol="1270" anchor="ctr" anchorCtr="0">
          <a:noAutofit/>
        </a:bodyPr>
        <a:lstStyle/>
        <a:p>
          <a:pPr lvl="0" algn="ctr" defTabSz="1333500">
            <a:lnSpc>
              <a:spcPct val="90000"/>
            </a:lnSpc>
            <a:spcBef>
              <a:spcPct val="0"/>
            </a:spcBef>
            <a:spcAft>
              <a:spcPct val="35000"/>
            </a:spcAft>
          </a:pPr>
          <a:r>
            <a:rPr lang="vi-VN" sz="3000" kern="1200" dirty="0" smtClean="0"/>
            <a:t>Nội suy</a:t>
          </a:r>
          <a:endParaRPr lang="en-US" sz="3000" kern="1200" dirty="0"/>
        </a:p>
      </dsp:txBody>
      <dsp:txXfrm>
        <a:off x="285928" y="1298554"/>
        <a:ext cx="1670090" cy="1466890"/>
      </dsp:txXfrm>
    </dsp:sp>
    <dsp:sp modelId="{81685D8E-9413-429B-87FA-D3D16BEE3C73}">
      <dsp:nvSpPr>
        <dsp:cNvPr id="0" name=""/>
        <dsp:cNvSpPr/>
      </dsp:nvSpPr>
      <dsp:spPr>
        <a:xfrm>
          <a:off x="2133599" y="1219199"/>
          <a:ext cx="1828800" cy="1625600"/>
        </a:xfrm>
        <a:prstGeom prst="roundRect">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0" tIns="114300" rIns="114300" bIns="114300" numCol="1" spcCol="1270" anchor="ctr" anchorCtr="0">
          <a:noAutofit/>
        </a:bodyPr>
        <a:lstStyle/>
        <a:p>
          <a:pPr lvl="0" algn="ctr" defTabSz="1333500">
            <a:lnSpc>
              <a:spcPct val="90000"/>
            </a:lnSpc>
            <a:spcBef>
              <a:spcPct val="0"/>
            </a:spcBef>
            <a:spcAft>
              <a:spcPct val="35000"/>
            </a:spcAft>
          </a:pPr>
          <a:r>
            <a:rPr lang="vi-VN" sz="3000" kern="1200" dirty="0" smtClean="0"/>
            <a:t>Tương phản thấp</a:t>
          </a:r>
          <a:endParaRPr lang="en-US" sz="3000" kern="1200" dirty="0"/>
        </a:p>
      </dsp:txBody>
      <dsp:txXfrm>
        <a:off x="2212954" y="1298554"/>
        <a:ext cx="1670090" cy="1466890"/>
      </dsp:txXfrm>
    </dsp:sp>
    <dsp:sp modelId="{0BCCB7B3-4136-4750-9AA9-464E91E079C9}">
      <dsp:nvSpPr>
        <dsp:cNvPr id="0" name=""/>
        <dsp:cNvSpPr/>
      </dsp:nvSpPr>
      <dsp:spPr>
        <a:xfrm>
          <a:off x="4060626" y="1219199"/>
          <a:ext cx="1828800" cy="1625600"/>
        </a:xfrm>
        <a:prstGeom prst="roundRect">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0" tIns="114300" rIns="114300" bIns="114300" numCol="1" spcCol="1270" anchor="ctr" anchorCtr="0">
          <a:noAutofit/>
        </a:bodyPr>
        <a:lstStyle/>
        <a:p>
          <a:pPr lvl="0" algn="ctr" defTabSz="1333500">
            <a:lnSpc>
              <a:spcPct val="90000"/>
            </a:lnSpc>
            <a:spcBef>
              <a:spcPct val="0"/>
            </a:spcBef>
            <a:spcAft>
              <a:spcPct val="35000"/>
            </a:spcAft>
          </a:pPr>
          <a:r>
            <a:rPr lang="vi-VN" sz="3000" kern="1200" dirty="0" smtClean="0"/>
            <a:t>Đáp ứng rìa</a:t>
          </a:r>
          <a:endParaRPr lang="en-US" sz="3000" kern="1200" dirty="0"/>
        </a:p>
      </dsp:txBody>
      <dsp:txXfrm>
        <a:off x="4139981" y="1298554"/>
        <a:ext cx="1670090" cy="1466890"/>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3" Type="http://schemas.openxmlformats.org/officeDocument/2006/relationships/image" Target="../media/image37.wmf"/><Relationship Id="rId2" Type="http://schemas.openxmlformats.org/officeDocument/2006/relationships/image" Target="../media/image36.wmf"/><Relationship Id="rId1" Type="http://schemas.openxmlformats.org/officeDocument/2006/relationships/image" Target="../media/image35.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9.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6.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0766071-AEB5-4713-B2EF-ABEA85CC186B}" type="datetimeFigureOut">
              <a:rPr lang="en-US" smtClean="0"/>
              <a:t>5/15/2018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18FE237-1A4C-45D9-8F4A-B7A0EFE40FBA}" type="slidenum">
              <a:rPr lang="en-US" smtClean="0"/>
              <a:t>‹#›</a:t>
            </a:fld>
            <a:endParaRPr lang="en-US"/>
          </a:p>
        </p:txBody>
      </p:sp>
    </p:spTree>
    <p:extLst>
      <p:ext uri="{BB962C8B-B14F-4D97-AF65-F5344CB8AC3E}">
        <p14:creationId xmlns:p14="http://schemas.microsoft.com/office/powerpoint/2010/main" val="29626204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Để thực hiên giai đoạn đầu tiên: cách tìm Scale-space đã được chứng minh bởi Koenderink (1984) và Lindeberg (1994) mà theo một loạt các  giả định hợp lý, hạt nhân không gian quy mô duy nhất có thể là hàm Gaussian.(bộ lọc gaussian làm mờ ảnh)</a:t>
            </a:r>
          </a:p>
          <a:p>
            <a:endParaRPr lang="en-US" dirty="0"/>
          </a:p>
        </p:txBody>
      </p:sp>
      <p:sp>
        <p:nvSpPr>
          <p:cNvPr id="4" name="Slide Number Placeholder 3"/>
          <p:cNvSpPr>
            <a:spLocks noGrp="1"/>
          </p:cNvSpPr>
          <p:nvPr>
            <p:ph type="sldNum" sz="quarter" idx="10"/>
          </p:nvPr>
        </p:nvSpPr>
        <p:spPr/>
        <p:txBody>
          <a:bodyPr/>
          <a:lstStyle/>
          <a:p>
            <a:fld id="{A18FE237-1A4C-45D9-8F4A-B7A0EFE40FBA}" type="slidenum">
              <a:rPr lang="en-US" smtClean="0"/>
              <a:t>7</a:t>
            </a:fld>
            <a:endParaRPr lang="en-US"/>
          </a:p>
        </p:txBody>
      </p:sp>
    </p:spTree>
    <p:extLst>
      <p:ext uri="{BB962C8B-B14F-4D97-AF65-F5344CB8AC3E}">
        <p14:creationId xmlns:p14="http://schemas.microsoft.com/office/powerpoint/2010/main" val="1339032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Ngoài ra, các hàm Gaussian khác nhau cung cấp một xấp xỉ gần Laplacian tỉ lệ. Bình thường Laplacian of Gaussian là </a:t>
                </a:r>
                <a14:m>
                  <m:oMath xmlns:m="http://schemas.openxmlformats.org/officeDocument/2006/math">
                    <m:sSup>
                      <m:sSupPr>
                        <m:ctrlPr>
                          <a:rPr lang="en-US" sz="1200" i="1" kern="1200">
                            <a:solidFill>
                              <a:schemeClr val="tx1"/>
                            </a:solidFill>
                            <a:effectLst/>
                            <a:latin typeface="Cambria Math"/>
                            <a:ea typeface="+mn-ea"/>
                            <a:cs typeface="+mn-cs"/>
                          </a:rPr>
                        </m:ctrlPr>
                      </m:sSupPr>
                      <m:e>
                        <m:r>
                          <a:rPr lang="en-US" sz="1200" i="1" kern="1200">
                            <a:solidFill>
                              <a:schemeClr val="tx1"/>
                            </a:solidFill>
                            <a:effectLst/>
                            <a:latin typeface="Cambria Math"/>
                            <a:ea typeface="+mn-ea"/>
                            <a:cs typeface="+mn-cs"/>
                          </a:rPr>
                          <m:t>𝜎</m:t>
                        </m:r>
                      </m:e>
                      <m:sup>
                        <m:r>
                          <a:rPr lang="en-US" sz="1200" i="1" kern="1200">
                            <a:solidFill>
                              <a:schemeClr val="tx1"/>
                            </a:solidFill>
                            <a:effectLst/>
                            <a:latin typeface="Cambria Math"/>
                            <a:ea typeface="+mn-ea"/>
                            <a:cs typeface="+mn-cs"/>
                          </a:rPr>
                          <m:t>2</m:t>
                        </m:r>
                      </m:sup>
                    </m:sSup>
                    <m:sSup>
                      <m:sSupPr>
                        <m:ctrlPr>
                          <a:rPr lang="en-US" sz="1200" i="1" kern="1200">
                            <a:solidFill>
                              <a:schemeClr val="tx1"/>
                            </a:solidFill>
                            <a:effectLst/>
                            <a:latin typeface="Cambria Math"/>
                            <a:ea typeface="+mn-ea"/>
                            <a:cs typeface="+mn-cs"/>
                          </a:rPr>
                        </m:ctrlPr>
                      </m:sSupPr>
                      <m:e>
                        <m:r>
                          <a:rPr lang="en-US" sz="1200" kern="1200">
                            <a:solidFill>
                              <a:schemeClr val="tx1"/>
                            </a:solidFill>
                            <a:effectLst/>
                            <a:latin typeface="Cambria Math"/>
                            <a:ea typeface="+mn-ea"/>
                            <a:cs typeface="+mn-cs"/>
                          </a:rPr>
                          <m:t>𝛻</m:t>
                        </m:r>
                      </m:e>
                      <m:sup>
                        <m:r>
                          <a:rPr lang="en-US" sz="1200" i="1" kern="1200">
                            <a:solidFill>
                              <a:schemeClr val="tx1"/>
                            </a:solidFill>
                            <a:effectLst/>
                            <a:latin typeface="Cambria Math"/>
                            <a:ea typeface="+mn-ea"/>
                            <a:cs typeface="+mn-cs"/>
                          </a:rPr>
                          <m:t>2</m:t>
                        </m:r>
                      </m:sup>
                    </m:sSup>
                    <m:r>
                      <a:rPr lang="en-US" sz="1200" i="1" kern="1200">
                        <a:solidFill>
                          <a:schemeClr val="tx1"/>
                        </a:solidFill>
                        <a:effectLst/>
                        <a:latin typeface="Cambria Math"/>
                        <a:ea typeface="+mn-ea"/>
                        <a:cs typeface="+mn-cs"/>
                      </a:rPr>
                      <m:t>𝐺</m:t>
                    </m:r>
                  </m:oMath>
                </a14:m>
                <a:r>
                  <a:rPr lang="en-US" sz="1200" kern="1200" dirty="0">
                    <a:solidFill>
                      <a:schemeClr val="tx1"/>
                    </a:solidFill>
                    <a:effectLst/>
                    <a:latin typeface="+mn-lt"/>
                    <a:ea typeface="+mn-ea"/>
                    <a:cs typeface="+mn-cs"/>
                  </a:rPr>
                  <a:t> như nghiên cứu bởi Lindeberg (1994). Lindeberg cho thấy rằng Laplacian bình thường với các yếu tố </a:t>
                </a:r>
                <a14:m>
                  <m:oMath xmlns:m="http://schemas.openxmlformats.org/officeDocument/2006/math">
                    <m:sSup>
                      <m:sSupPr>
                        <m:ctrlPr>
                          <a:rPr lang="en-US" sz="1200" i="1" kern="1200">
                            <a:solidFill>
                              <a:schemeClr val="tx1"/>
                            </a:solidFill>
                            <a:effectLst/>
                            <a:latin typeface="Cambria Math"/>
                            <a:ea typeface="+mn-ea"/>
                            <a:cs typeface="+mn-cs"/>
                          </a:rPr>
                        </m:ctrlPr>
                      </m:sSupPr>
                      <m:e>
                        <m:r>
                          <a:rPr lang="en-US" sz="1200" i="1" kern="1200">
                            <a:solidFill>
                              <a:schemeClr val="tx1"/>
                            </a:solidFill>
                            <a:effectLst/>
                            <a:latin typeface="Cambria Math"/>
                            <a:ea typeface="+mn-ea"/>
                            <a:cs typeface="+mn-cs"/>
                          </a:rPr>
                          <m:t>𝜎</m:t>
                        </m:r>
                      </m:e>
                      <m:sup>
                        <m:r>
                          <a:rPr lang="en-US" sz="1200" i="1" kern="1200">
                            <a:solidFill>
                              <a:schemeClr val="tx1"/>
                            </a:solidFill>
                            <a:effectLst/>
                            <a:latin typeface="Cambria Math"/>
                            <a:ea typeface="+mn-ea"/>
                            <a:cs typeface="+mn-cs"/>
                          </a:rPr>
                          <m:t>2</m:t>
                        </m:r>
                      </m:sup>
                    </m:sSup>
                  </m:oMath>
                </a14:m>
                <a:r>
                  <a:rPr lang="en-US" sz="1200" kern="1200" dirty="0">
                    <a:solidFill>
                      <a:schemeClr val="tx1"/>
                    </a:solidFill>
                    <a:effectLst/>
                    <a:latin typeface="+mn-lt"/>
                    <a:ea typeface="+mn-ea"/>
                    <a:cs typeface="+mn-cs"/>
                  </a:rPr>
                  <a:t>là thực sự cần thiết cho tỉ lệ bất biến. Các cực đại và cực tiểu của </a:t>
                </a:r>
                <a14:m>
                  <m:oMath xmlns:m="http://schemas.openxmlformats.org/officeDocument/2006/math">
                    <m:sSup>
                      <m:sSupPr>
                        <m:ctrlPr>
                          <a:rPr lang="en-US" sz="1200" i="1" kern="1200">
                            <a:solidFill>
                              <a:schemeClr val="tx1"/>
                            </a:solidFill>
                            <a:effectLst/>
                            <a:latin typeface="Cambria Math"/>
                            <a:ea typeface="+mn-ea"/>
                            <a:cs typeface="+mn-cs"/>
                          </a:rPr>
                        </m:ctrlPr>
                      </m:sSupPr>
                      <m:e>
                        <m:r>
                          <a:rPr lang="en-US" sz="1200" i="1" kern="1200">
                            <a:solidFill>
                              <a:schemeClr val="tx1"/>
                            </a:solidFill>
                            <a:effectLst/>
                            <a:latin typeface="Cambria Math"/>
                            <a:ea typeface="+mn-ea"/>
                            <a:cs typeface="+mn-cs"/>
                          </a:rPr>
                          <m:t>𝜎</m:t>
                        </m:r>
                      </m:e>
                      <m:sup>
                        <m:r>
                          <a:rPr lang="en-US" sz="1200" i="1" kern="1200">
                            <a:solidFill>
                              <a:schemeClr val="tx1"/>
                            </a:solidFill>
                            <a:effectLst/>
                            <a:latin typeface="Cambria Math"/>
                            <a:ea typeface="+mn-ea"/>
                            <a:cs typeface="+mn-cs"/>
                          </a:rPr>
                          <m:t>2</m:t>
                        </m:r>
                      </m:sup>
                    </m:sSup>
                    <m:sSup>
                      <m:sSupPr>
                        <m:ctrlPr>
                          <a:rPr lang="en-US" sz="1200" i="1" kern="1200">
                            <a:solidFill>
                              <a:schemeClr val="tx1"/>
                            </a:solidFill>
                            <a:effectLst/>
                            <a:latin typeface="Cambria Math"/>
                            <a:ea typeface="+mn-ea"/>
                            <a:cs typeface="+mn-cs"/>
                          </a:rPr>
                        </m:ctrlPr>
                      </m:sSupPr>
                      <m:e>
                        <m:r>
                          <a:rPr lang="en-US" sz="1200" kern="1200">
                            <a:solidFill>
                              <a:schemeClr val="tx1"/>
                            </a:solidFill>
                            <a:effectLst/>
                            <a:latin typeface="Cambria Math"/>
                            <a:ea typeface="+mn-ea"/>
                            <a:cs typeface="+mn-cs"/>
                          </a:rPr>
                          <m:t>𝛻</m:t>
                        </m:r>
                      </m:e>
                      <m:sup>
                        <m:r>
                          <a:rPr lang="en-US" sz="1200" i="1" kern="1200">
                            <a:solidFill>
                              <a:schemeClr val="tx1"/>
                            </a:solidFill>
                            <a:effectLst/>
                            <a:latin typeface="Cambria Math"/>
                            <a:ea typeface="+mn-ea"/>
                            <a:cs typeface="+mn-cs"/>
                          </a:rPr>
                          <m:t>2</m:t>
                        </m:r>
                      </m:sup>
                    </m:sSup>
                    <m:r>
                      <a:rPr lang="en-US" sz="1200" i="1" kern="1200">
                        <a:solidFill>
                          <a:schemeClr val="tx1"/>
                        </a:solidFill>
                        <a:effectLst/>
                        <a:latin typeface="Cambria Math"/>
                        <a:ea typeface="+mn-ea"/>
                        <a:cs typeface="+mn-cs"/>
                      </a:rPr>
                      <m:t>𝐺</m:t>
                    </m:r>
                  </m:oMath>
                </a14:m>
                <a:r>
                  <a:rPr lang="en-US" sz="1200" kern="1200" dirty="0">
                    <a:solidFill>
                      <a:schemeClr val="tx1"/>
                    </a:solidFill>
                    <a:effectLst/>
                    <a:latin typeface="+mn-lt"/>
                    <a:ea typeface="+mn-ea"/>
                    <a:cs typeface="+mn-cs"/>
                  </a:rPr>
                  <a:t> tạo nên các thuộc tính hình ảnh ổn định nhất so với một các hàm hình ảnh khác chẳng hạn như gradient, Hessian hoặc hàm của góc </a:t>
                </a:r>
                <a:endParaRPr lang="en-US" dirty="0"/>
              </a:p>
            </p:txBody>
          </p:sp>
        </mc:Choice>
        <mc:Fallback xmlns="">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Ngoài ra, các hàm Gaussian khác nhau cung cấp một xấp xỉ gần Laplacian tỉ lệ. Bình thường Laplacian of Gaussian là </a:t>
                </a:r>
                <a:r>
                  <a:rPr lang="en-US" sz="1200" i="0" kern="1200">
                    <a:solidFill>
                      <a:schemeClr val="tx1"/>
                    </a:solidFill>
                    <a:effectLst/>
                    <a:latin typeface="+mn-lt"/>
                    <a:ea typeface="+mn-ea"/>
                    <a:cs typeface="+mn-cs"/>
                  </a:rPr>
                  <a:t>𝜎^2 ∇^2 𝐺</a:t>
                </a:r>
                <a:r>
                  <a:rPr lang="en-US" sz="1200" kern="1200" dirty="0">
                    <a:solidFill>
                      <a:schemeClr val="tx1"/>
                    </a:solidFill>
                    <a:effectLst/>
                    <a:latin typeface="+mn-lt"/>
                    <a:ea typeface="+mn-ea"/>
                    <a:cs typeface="+mn-cs"/>
                  </a:rPr>
                  <a:t> như nghiên cứu bởi Lindeberg (1994). Lindeberg cho thấy rằng Laplacian bình thường với các yếu tố </a:t>
                </a:r>
                <a:r>
                  <a:rPr lang="en-US" sz="1200" i="0" kern="1200">
                    <a:solidFill>
                      <a:schemeClr val="tx1"/>
                    </a:solidFill>
                    <a:effectLst/>
                    <a:latin typeface="+mn-lt"/>
                    <a:ea typeface="+mn-ea"/>
                    <a:cs typeface="+mn-cs"/>
                  </a:rPr>
                  <a:t>𝜎^2</a:t>
                </a:r>
                <a:r>
                  <a:rPr lang="en-US" sz="1200" kern="1200" dirty="0">
                    <a:solidFill>
                      <a:schemeClr val="tx1"/>
                    </a:solidFill>
                    <a:effectLst/>
                    <a:latin typeface="+mn-lt"/>
                    <a:ea typeface="+mn-ea"/>
                    <a:cs typeface="+mn-cs"/>
                  </a:rPr>
                  <a:t>là thực sự cần thiết cho tỉ lệ bất biến. Các cực đại và cực tiểu của </a:t>
                </a:r>
                <a:r>
                  <a:rPr lang="en-US" sz="1200" i="0" kern="1200">
                    <a:solidFill>
                      <a:schemeClr val="tx1"/>
                    </a:solidFill>
                    <a:effectLst/>
                    <a:latin typeface="+mn-lt"/>
                    <a:ea typeface="+mn-ea"/>
                    <a:cs typeface="+mn-cs"/>
                  </a:rPr>
                  <a:t>𝜎^2 ∇^2 𝐺</a:t>
                </a:r>
                <a:r>
                  <a:rPr lang="en-US" sz="1200" kern="1200" dirty="0">
                    <a:solidFill>
                      <a:schemeClr val="tx1"/>
                    </a:solidFill>
                    <a:effectLst/>
                    <a:latin typeface="+mn-lt"/>
                    <a:ea typeface="+mn-ea"/>
                    <a:cs typeface="+mn-cs"/>
                  </a:rPr>
                  <a:t> tạo nên các thuộc tính hình ảnh ổn định nhất so với một các hàm hình ảnh khác chẳng hạn như gradient, Hessian hoặc hàm của góc </a:t>
                </a:r>
                <a:endParaRPr lang="en-US" dirty="0"/>
              </a:p>
            </p:txBody>
          </p:sp>
        </mc:Fallback>
      </mc:AlternateContent>
      <p:sp>
        <p:nvSpPr>
          <p:cNvPr id="4" name="Slide Number Placeholder 3"/>
          <p:cNvSpPr>
            <a:spLocks noGrp="1"/>
          </p:cNvSpPr>
          <p:nvPr>
            <p:ph type="sldNum" sz="quarter" idx="10"/>
          </p:nvPr>
        </p:nvSpPr>
        <p:spPr/>
        <p:txBody>
          <a:bodyPr/>
          <a:lstStyle/>
          <a:p>
            <a:fld id="{A18FE237-1A4C-45D9-8F4A-B7A0EFE40FBA}" type="slidenum">
              <a:rPr lang="en-US" smtClean="0"/>
              <a:t>10</a:t>
            </a:fld>
            <a:endParaRPr lang="en-US"/>
          </a:p>
        </p:txBody>
      </p:sp>
    </p:spTree>
    <p:extLst>
      <p:ext uri="{BB962C8B-B14F-4D97-AF65-F5344CB8AC3E}">
        <p14:creationId xmlns:p14="http://schemas.microsoft.com/office/powerpoint/2010/main" val="32790409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Điều này cho thấy rằng khi các hàm khác của hàm Gaussian có tỉ lệ khác nhau bởi một hằng số có quan hệ chặt chẽ với tỉ lệ </a:t>
                </a:r>
                <a14:m>
                  <m:oMath xmlns:m="http://schemas.openxmlformats.org/officeDocument/2006/math">
                    <m:sSup>
                      <m:sSupPr>
                        <m:ctrlPr>
                          <a:rPr lang="en-US" sz="1200" i="1" kern="1200">
                            <a:solidFill>
                              <a:schemeClr val="tx1"/>
                            </a:solidFill>
                            <a:effectLst/>
                            <a:latin typeface="Cambria Math"/>
                            <a:ea typeface="+mn-ea"/>
                            <a:cs typeface="+mn-cs"/>
                          </a:rPr>
                        </m:ctrlPr>
                      </m:sSupPr>
                      <m:e>
                        <m:r>
                          <a:rPr lang="en-US" sz="1200" i="1" kern="1200">
                            <a:solidFill>
                              <a:schemeClr val="tx1"/>
                            </a:solidFill>
                            <a:effectLst/>
                            <a:latin typeface="Cambria Math"/>
                            <a:ea typeface="+mn-ea"/>
                            <a:cs typeface="+mn-cs"/>
                          </a:rPr>
                          <m:t>𝜎</m:t>
                        </m:r>
                      </m:e>
                      <m:sup>
                        <m:r>
                          <a:rPr lang="en-US" sz="1200" i="1" kern="1200">
                            <a:solidFill>
                              <a:schemeClr val="tx1"/>
                            </a:solidFill>
                            <a:effectLst/>
                            <a:latin typeface="Cambria Math"/>
                            <a:ea typeface="+mn-ea"/>
                            <a:cs typeface="+mn-cs"/>
                          </a:rPr>
                          <m:t>2</m:t>
                        </m:r>
                      </m:sup>
                    </m:sSup>
                  </m:oMath>
                </a14:m>
                <a:r>
                  <a:rPr lang="en-US" sz="1200" kern="1200" dirty="0">
                    <a:solidFill>
                      <a:schemeClr val="tx1"/>
                    </a:solidFill>
                    <a:effectLst/>
                    <a:latin typeface="+mn-lt"/>
                    <a:ea typeface="+mn-ea"/>
                    <a:cs typeface="+mn-cs"/>
                  </a:rPr>
                  <a:t> cho tỉ lệ bất biến Laplacian. Các yếu tố (k - 1) trong phương trình là một hằng số trên tất cả tỉ lệ và do đó không ảnh hưởng đến vị trí cực trị. Các lỗi xấp xỉ sẽ trả về 0 khi k tiến đến 1, nhưng trong thực tế, người ta đã tìm thấy rằng xấp xỉ gần như không có tác động đến sự ổn định của việc phát hiện cực trị hoặc địa phương hóa đối với sự khác biệt quan trọngvề tỉ lệ, như k = √2.</a:t>
                </a:r>
              </a:p>
              <a:p>
                <a:endParaRPr lang="en-US"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Điều này cho thấy rằng khi các hàm khác của hàm Gaussian có tỉ lệ khác nhau bởi một hằng số có quan hệ chặt chẽ với tỉ lệ </a:t>
                </a:r>
                <a:r>
                  <a:rPr lang="en-US" sz="1200" i="0" kern="1200">
                    <a:solidFill>
                      <a:schemeClr val="tx1"/>
                    </a:solidFill>
                    <a:effectLst/>
                    <a:latin typeface="+mn-lt"/>
                    <a:ea typeface="+mn-ea"/>
                    <a:cs typeface="+mn-cs"/>
                  </a:rPr>
                  <a:t>𝜎^2</a:t>
                </a:r>
                <a:r>
                  <a:rPr lang="en-US" sz="1200" kern="1200" dirty="0">
                    <a:solidFill>
                      <a:schemeClr val="tx1"/>
                    </a:solidFill>
                    <a:effectLst/>
                    <a:latin typeface="+mn-lt"/>
                    <a:ea typeface="+mn-ea"/>
                    <a:cs typeface="+mn-cs"/>
                  </a:rPr>
                  <a:t> cho tỉ lệ bất biến Laplacian. Các yếu tố (k - 1) trong phương trình là một hằng số trên tất cả tỉ lệ và do đó không ảnh hưởng đến vị trí cực trị. Các lỗi xấp xỉ sẽ trả về 0 khi k tiến đến 1, nhưng trong thực tế, người ta đã tìm thấy rằng xấp xỉ gần như không có tác động đến sự ổn định của việc phát hiện cực trị hoặc địa phương hóa đối với sự khác biệt quan trọngvề tỉ lệ, như k = √2.</a:t>
                </a:r>
              </a:p>
              <a:p>
                <a:endParaRPr lang="en-US" dirty="0"/>
              </a:p>
            </p:txBody>
          </p:sp>
        </mc:Fallback>
      </mc:AlternateContent>
      <p:sp>
        <p:nvSpPr>
          <p:cNvPr id="4" name="Slide Number Placeholder 3"/>
          <p:cNvSpPr>
            <a:spLocks noGrp="1"/>
          </p:cNvSpPr>
          <p:nvPr>
            <p:ph type="sldNum" sz="quarter" idx="10"/>
          </p:nvPr>
        </p:nvSpPr>
        <p:spPr/>
        <p:txBody>
          <a:bodyPr/>
          <a:lstStyle/>
          <a:p>
            <a:fld id="{A18FE237-1A4C-45D9-8F4A-B7A0EFE40FBA}" type="slidenum">
              <a:rPr lang="en-US" smtClean="0"/>
              <a:t>11</a:t>
            </a:fld>
            <a:endParaRPr lang="en-US"/>
          </a:p>
        </p:txBody>
      </p:sp>
    </p:spTree>
    <p:extLst>
      <p:ext uri="{BB962C8B-B14F-4D97-AF65-F5344CB8AC3E}">
        <p14:creationId xmlns:p14="http://schemas.microsoft.com/office/powerpoint/2010/main" val="35942327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Khi một octave hoàn chỉnh đã đƣợc xử lý, chúng ta đổi mẫu hình Gaussian có giá trị khởi tạo gấp đôi </a:t>
            </a:r>
            <a:r>
              <a:rPr lang="el-GR" dirty="0" smtClean="0"/>
              <a:t>σ (</a:t>
            </a:r>
            <a:r>
              <a:rPr lang="vi-VN" dirty="0" smtClean="0"/>
              <a:t>nó sẽ có 2 hình ảnh từ phía trên cùng của ngăn xếp) bằng cách lấy mỗi điểm ảnh thứ hai trong mỗi hàng và cột. Độ chính xác của mẫu so với </a:t>
            </a:r>
            <a:r>
              <a:rPr lang="el-GR" dirty="0" smtClean="0"/>
              <a:t>σ </a:t>
            </a:r>
            <a:r>
              <a:rPr lang="vi-VN" dirty="0" smtClean="0"/>
              <a:t>là không có khác biệt so với thời điểm khởi tạo octave trƣớc đó, trong khi các phép tính toán đƣợc giảm đi rất nhiều.</a:t>
            </a:r>
            <a:endParaRPr lang="en-US" dirty="0"/>
          </a:p>
        </p:txBody>
      </p:sp>
      <p:sp>
        <p:nvSpPr>
          <p:cNvPr id="4" name="Slide Number Placeholder 3"/>
          <p:cNvSpPr>
            <a:spLocks noGrp="1"/>
          </p:cNvSpPr>
          <p:nvPr>
            <p:ph type="sldNum" sz="quarter" idx="10"/>
          </p:nvPr>
        </p:nvSpPr>
        <p:spPr/>
        <p:txBody>
          <a:bodyPr/>
          <a:lstStyle/>
          <a:p>
            <a:fld id="{A18FE237-1A4C-45D9-8F4A-B7A0EFE40FBA}" type="slidenum">
              <a:rPr lang="en-US" smtClean="0"/>
              <a:t>12</a:t>
            </a:fld>
            <a:endParaRPr lang="en-US"/>
          </a:p>
        </p:txBody>
      </p:sp>
    </p:spTree>
    <p:extLst>
      <p:ext uri="{BB962C8B-B14F-4D97-AF65-F5344CB8AC3E}">
        <p14:creationId xmlns:p14="http://schemas.microsoft.com/office/powerpoint/2010/main" val="3018355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7A46E389-ACF1-483C-BDAD-D661CB830A47}" type="datetimeFigureOut">
              <a:rPr lang="en-US" smtClean="0"/>
              <a:t>5/15/2018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0FF715-CA4F-4DA1-B8BB-1FA164268FAD}" type="slidenum">
              <a:rPr lang="en-US" smtClean="0"/>
              <a:t>‹#›</a:t>
            </a:fld>
            <a:endParaRPr lang="en-US"/>
          </a:p>
        </p:txBody>
      </p:sp>
    </p:spTree>
    <p:extLst>
      <p:ext uri="{BB962C8B-B14F-4D97-AF65-F5344CB8AC3E}">
        <p14:creationId xmlns:p14="http://schemas.microsoft.com/office/powerpoint/2010/main" val="21994254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A46E389-ACF1-483C-BDAD-D661CB830A47}" type="datetimeFigureOut">
              <a:rPr lang="en-US" smtClean="0"/>
              <a:t>5/15/2018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0FF715-CA4F-4DA1-B8BB-1FA164268FAD}" type="slidenum">
              <a:rPr lang="en-US" smtClean="0"/>
              <a:t>‹#›</a:t>
            </a:fld>
            <a:endParaRPr lang="en-US"/>
          </a:p>
        </p:txBody>
      </p:sp>
    </p:spTree>
    <p:extLst>
      <p:ext uri="{BB962C8B-B14F-4D97-AF65-F5344CB8AC3E}">
        <p14:creationId xmlns:p14="http://schemas.microsoft.com/office/powerpoint/2010/main" val="25450453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A46E389-ACF1-483C-BDAD-D661CB830A47}" type="datetimeFigureOut">
              <a:rPr lang="en-US" smtClean="0"/>
              <a:t>5/15/2018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0FF715-CA4F-4DA1-B8BB-1FA164268FAD}" type="slidenum">
              <a:rPr lang="en-US" smtClean="0"/>
              <a:t>‹#›</a:t>
            </a:fld>
            <a:endParaRPr lang="en-US"/>
          </a:p>
        </p:txBody>
      </p:sp>
    </p:spTree>
    <p:extLst>
      <p:ext uri="{BB962C8B-B14F-4D97-AF65-F5344CB8AC3E}">
        <p14:creationId xmlns:p14="http://schemas.microsoft.com/office/powerpoint/2010/main" val="31286174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A46E389-ACF1-483C-BDAD-D661CB830A47}" type="datetimeFigureOut">
              <a:rPr lang="en-US" smtClean="0"/>
              <a:t>5/15/2018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0FF715-CA4F-4DA1-B8BB-1FA164268FAD}" type="slidenum">
              <a:rPr lang="en-US" smtClean="0"/>
              <a:t>‹#›</a:t>
            </a:fld>
            <a:endParaRPr lang="en-US"/>
          </a:p>
        </p:txBody>
      </p:sp>
    </p:spTree>
    <p:extLst>
      <p:ext uri="{BB962C8B-B14F-4D97-AF65-F5344CB8AC3E}">
        <p14:creationId xmlns:p14="http://schemas.microsoft.com/office/powerpoint/2010/main" val="1500275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A46E389-ACF1-483C-BDAD-D661CB830A47}" type="datetimeFigureOut">
              <a:rPr lang="en-US" smtClean="0"/>
              <a:t>5/15/2018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0FF715-CA4F-4DA1-B8BB-1FA164268FAD}" type="slidenum">
              <a:rPr lang="en-US" smtClean="0"/>
              <a:t>‹#›</a:t>
            </a:fld>
            <a:endParaRPr lang="en-US"/>
          </a:p>
        </p:txBody>
      </p:sp>
    </p:spTree>
    <p:extLst>
      <p:ext uri="{BB962C8B-B14F-4D97-AF65-F5344CB8AC3E}">
        <p14:creationId xmlns:p14="http://schemas.microsoft.com/office/powerpoint/2010/main" val="21081623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7A46E389-ACF1-483C-BDAD-D661CB830A47}" type="datetimeFigureOut">
              <a:rPr lang="en-US" smtClean="0"/>
              <a:t>5/15/2018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20FF715-CA4F-4DA1-B8BB-1FA164268FAD}" type="slidenum">
              <a:rPr lang="en-US" smtClean="0"/>
              <a:t>‹#›</a:t>
            </a:fld>
            <a:endParaRPr lang="en-US"/>
          </a:p>
        </p:txBody>
      </p:sp>
    </p:spTree>
    <p:extLst>
      <p:ext uri="{BB962C8B-B14F-4D97-AF65-F5344CB8AC3E}">
        <p14:creationId xmlns:p14="http://schemas.microsoft.com/office/powerpoint/2010/main" val="32657458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7A46E389-ACF1-483C-BDAD-D661CB830A47}" type="datetimeFigureOut">
              <a:rPr lang="en-US" smtClean="0"/>
              <a:t>5/15/2018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20FF715-CA4F-4DA1-B8BB-1FA164268FAD}" type="slidenum">
              <a:rPr lang="en-US" smtClean="0"/>
              <a:t>‹#›</a:t>
            </a:fld>
            <a:endParaRPr lang="en-US"/>
          </a:p>
        </p:txBody>
      </p:sp>
    </p:spTree>
    <p:extLst>
      <p:ext uri="{BB962C8B-B14F-4D97-AF65-F5344CB8AC3E}">
        <p14:creationId xmlns:p14="http://schemas.microsoft.com/office/powerpoint/2010/main" val="34921455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7A46E389-ACF1-483C-BDAD-D661CB830A47}" type="datetimeFigureOut">
              <a:rPr lang="en-US" smtClean="0"/>
              <a:t>5/15/2018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20FF715-CA4F-4DA1-B8BB-1FA164268FAD}" type="slidenum">
              <a:rPr lang="en-US" smtClean="0"/>
              <a:t>‹#›</a:t>
            </a:fld>
            <a:endParaRPr lang="en-US"/>
          </a:p>
        </p:txBody>
      </p:sp>
    </p:spTree>
    <p:extLst>
      <p:ext uri="{BB962C8B-B14F-4D97-AF65-F5344CB8AC3E}">
        <p14:creationId xmlns:p14="http://schemas.microsoft.com/office/powerpoint/2010/main" val="25497672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A46E389-ACF1-483C-BDAD-D661CB830A47}" type="datetimeFigureOut">
              <a:rPr lang="en-US" smtClean="0"/>
              <a:t>5/15/2018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20FF715-CA4F-4DA1-B8BB-1FA164268FAD}" type="slidenum">
              <a:rPr lang="en-US" smtClean="0"/>
              <a:t>‹#›</a:t>
            </a:fld>
            <a:endParaRPr lang="en-US"/>
          </a:p>
        </p:txBody>
      </p:sp>
    </p:spTree>
    <p:extLst>
      <p:ext uri="{BB962C8B-B14F-4D97-AF65-F5344CB8AC3E}">
        <p14:creationId xmlns:p14="http://schemas.microsoft.com/office/powerpoint/2010/main" val="16678906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A46E389-ACF1-483C-BDAD-D661CB830A47}" type="datetimeFigureOut">
              <a:rPr lang="en-US" smtClean="0"/>
              <a:t>5/15/2018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20FF715-CA4F-4DA1-B8BB-1FA164268FAD}" type="slidenum">
              <a:rPr lang="en-US" smtClean="0"/>
              <a:t>‹#›</a:t>
            </a:fld>
            <a:endParaRPr lang="en-US"/>
          </a:p>
        </p:txBody>
      </p:sp>
    </p:spTree>
    <p:extLst>
      <p:ext uri="{BB962C8B-B14F-4D97-AF65-F5344CB8AC3E}">
        <p14:creationId xmlns:p14="http://schemas.microsoft.com/office/powerpoint/2010/main" val="17619791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A46E389-ACF1-483C-BDAD-D661CB830A47}" type="datetimeFigureOut">
              <a:rPr lang="en-US" smtClean="0"/>
              <a:t>5/15/2018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20FF715-CA4F-4DA1-B8BB-1FA164268FAD}" type="slidenum">
              <a:rPr lang="en-US" smtClean="0"/>
              <a:t>‹#›</a:t>
            </a:fld>
            <a:endParaRPr lang="en-US"/>
          </a:p>
        </p:txBody>
      </p:sp>
    </p:spTree>
    <p:extLst>
      <p:ext uri="{BB962C8B-B14F-4D97-AF65-F5344CB8AC3E}">
        <p14:creationId xmlns:p14="http://schemas.microsoft.com/office/powerpoint/2010/main" val="19556287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A46E389-ACF1-483C-BDAD-D661CB830A47}" type="datetimeFigureOut">
              <a:rPr lang="en-US" smtClean="0"/>
              <a:t>5/15/2018</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20FF715-CA4F-4DA1-B8BB-1FA164268FAD}" type="slidenum">
              <a:rPr lang="en-US" smtClean="0"/>
              <a:t>‹#›</a:t>
            </a:fld>
            <a:endParaRPr lang="en-US"/>
          </a:p>
        </p:txBody>
      </p:sp>
    </p:spTree>
    <p:extLst>
      <p:ext uri="{BB962C8B-B14F-4D97-AF65-F5344CB8AC3E}">
        <p14:creationId xmlns:p14="http://schemas.microsoft.com/office/powerpoint/2010/main" val="399011771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image" Target="../media/image37.wmf"/><Relationship Id="rId3" Type="http://schemas.openxmlformats.org/officeDocument/2006/relationships/oleObject" Target="../embeddings/oleObject1.bin"/><Relationship Id="rId7"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36.wmf"/><Relationship Id="rId5" Type="http://schemas.openxmlformats.org/officeDocument/2006/relationships/oleObject" Target="../embeddings/oleObject2.bin"/><Relationship Id="rId4" Type="http://schemas.openxmlformats.org/officeDocument/2006/relationships/image" Target="../media/image35.wmf"/><Relationship Id="rId9" Type="http://schemas.openxmlformats.org/officeDocument/2006/relationships/image" Target="../media/image3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39.wmf"/><Relationship Id="rId4" Type="http://schemas.openxmlformats.org/officeDocument/2006/relationships/oleObject" Target="../embeddings/oleObject4.bin"/></Relationships>
</file>

<file path=ppt/slides/_rels/slide3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slideLayout" Target="../slideLayouts/slideLayout2.xml"/><Relationship Id="rId1" Type="http://schemas.openxmlformats.org/officeDocument/2006/relationships/vmlDrawing" Target="../drawings/vmlDrawing3.vml"/><Relationship Id="rId5" Type="http://schemas.openxmlformats.org/officeDocument/2006/relationships/image" Target="../media/image46.wmf"/><Relationship Id="rId4" Type="http://schemas.openxmlformats.org/officeDocument/2006/relationships/oleObject" Target="../embeddings/oleObject5.bin"/></Relationships>
</file>

<file path=ppt/slides/_rels/slide3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hyperlink" Target="https://en.wikipedia.org/wiki/Maxima_and_minima"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5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65.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Box 3"/>
          <p:cNvSpPr txBox="1">
            <a:spLocks noChangeArrowheads="1"/>
          </p:cNvSpPr>
          <p:nvPr/>
        </p:nvSpPr>
        <p:spPr bwMode="auto">
          <a:xfrm>
            <a:off x="0" y="228600"/>
            <a:ext cx="9326563" cy="1477962"/>
          </a:xfrm>
          <a:prstGeom prst="rect">
            <a:avLst/>
          </a:prstGeom>
          <a:noFill/>
          <a:ln w="9525">
            <a:noFill/>
            <a:miter lim="800000"/>
            <a:headEnd/>
            <a:tailEnd/>
          </a:ln>
        </p:spPr>
        <p:txBody>
          <a:bodyPr>
            <a:spAutoFit/>
          </a:bodyPr>
          <a:lstStyle/>
          <a:p>
            <a:pPr algn="ctr">
              <a:defRPr/>
            </a:pPr>
            <a:r>
              <a:rPr lang="en-US" sz="2400" b="1" dirty="0">
                <a:solidFill>
                  <a:schemeClr val="bg1"/>
                </a:solidFill>
                <a:latin typeface="Arial" charset="0"/>
              </a:rPr>
              <a:t>ĐẠI HỌC QUỐC GIA TP.HỒ CHÍ MINH</a:t>
            </a:r>
          </a:p>
          <a:p>
            <a:pPr algn="ctr">
              <a:defRPr/>
            </a:pPr>
            <a:r>
              <a:rPr lang="en-US" sz="2400" b="1" dirty="0">
                <a:solidFill>
                  <a:schemeClr val="bg1"/>
                </a:solidFill>
                <a:latin typeface="Arial" charset="0"/>
              </a:rPr>
              <a:t>TRƯỜNG ĐẠI HỌC BÁCH KHOA</a:t>
            </a:r>
          </a:p>
          <a:p>
            <a:pPr algn="ctr">
              <a:defRPr/>
            </a:pPr>
            <a:r>
              <a:rPr lang="en-US" sz="2200" b="1" dirty="0">
                <a:solidFill>
                  <a:schemeClr val="bg1"/>
                </a:solidFill>
                <a:latin typeface="Arial" charset="0"/>
              </a:rPr>
              <a:t>KHOA ĐIỆN-ĐIỆN TỬ </a:t>
            </a:r>
          </a:p>
          <a:p>
            <a:pPr algn="ctr">
              <a:defRPr/>
            </a:pPr>
            <a:r>
              <a:rPr lang="en-US" sz="2000" b="1" dirty="0">
                <a:solidFill>
                  <a:schemeClr val="bg1"/>
                </a:solidFill>
                <a:latin typeface="Arial" charset="0"/>
              </a:rPr>
              <a:t>BỘ MÔN </a:t>
            </a:r>
            <a:r>
              <a:rPr lang="en-US" sz="2000" b="1" dirty="0" smtClean="0">
                <a:solidFill>
                  <a:schemeClr val="bg1"/>
                </a:solidFill>
                <a:latin typeface="Arial" charset="0"/>
              </a:rPr>
              <a:t>VIỄN THÔNG</a:t>
            </a:r>
            <a:endParaRPr lang="en-US" sz="2000" b="1" dirty="0">
              <a:solidFill>
                <a:schemeClr val="bg1"/>
              </a:solidFill>
              <a:latin typeface="Arial" charset="0"/>
            </a:endParaRPr>
          </a:p>
        </p:txBody>
      </p:sp>
      <p:sp>
        <p:nvSpPr>
          <p:cNvPr id="5" name="TextBox 4"/>
          <p:cNvSpPr txBox="1"/>
          <p:nvPr/>
        </p:nvSpPr>
        <p:spPr>
          <a:xfrm>
            <a:off x="-1295400" y="1905000"/>
            <a:ext cx="12192000" cy="2923877"/>
          </a:xfrm>
          <a:prstGeom prst="rect">
            <a:avLst/>
          </a:prstGeom>
          <a:noFill/>
        </p:spPr>
        <p:txBody>
          <a:bodyPr wrap="square" rtlCol="0">
            <a:spAutoFit/>
          </a:bodyPr>
          <a:lstStyle/>
          <a:p>
            <a:pPr algn="ctr"/>
            <a:r>
              <a:rPr lang="en-US" sz="2800" b="1" dirty="0" smtClean="0"/>
              <a:t>THUYẾT TRÌNH MÔN XỬ LÝ ẢNH</a:t>
            </a:r>
          </a:p>
          <a:p>
            <a:pPr algn="ctr"/>
            <a:endParaRPr lang="en-US" sz="3200" b="1" dirty="0" smtClean="0">
              <a:solidFill>
                <a:srgbClr val="FF6600"/>
              </a:solidFill>
            </a:endParaRPr>
          </a:p>
          <a:p>
            <a:pPr algn="ctr"/>
            <a:r>
              <a:rPr lang="en-US" sz="4400" b="1" dirty="0" smtClean="0">
                <a:solidFill>
                  <a:srgbClr val="00B0F0"/>
                </a:solidFill>
              </a:rPr>
              <a:t>THUẬT TOÁN SIFT VÀ ỨNG DỤNG </a:t>
            </a:r>
          </a:p>
          <a:p>
            <a:pPr algn="ctr"/>
            <a:r>
              <a:rPr lang="en-US" sz="4400" b="1" dirty="0" smtClean="0">
                <a:solidFill>
                  <a:srgbClr val="00B0F0"/>
                </a:solidFill>
              </a:rPr>
              <a:t>NHẬN DẠNG KHUÔN MẶT</a:t>
            </a:r>
            <a:endParaRPr lang="en-US" sz="4400" b="1" dirty="0">
              <a:solidFill>
                <a:srgbClr val="00B0F0"/>
              </a:solidFill>
            </a:endParaRPr>
          </a:p>
          <a:p>
            <a:pPr algn="just"/>
            <a:endParaRPr lang="en-US" dirty="0" smtClean="0"/>
          </a:p>
          <a:p>
            <a:pPr algn="just"/>
            <a:endParaRPr lang="en-US" dirty="0"/>
          </a:p>
        </p:txBody>
      </p:sp>
      <p:sp>
        <p:nvSpPr>
          <p:cNvPr id="6" name="Rectangle 5"/>
          <p:cNvSpPr/>
          <p:nvPr/>
        </p:nvSpPr>
        <p:spPr>
          <a:xfrm>
            <a:off x="3929742" y="4455463"/>
            <a:ext cx="7429866" cy="2000548"/>
          </a:xfrm>
          <a:prstGeom prst="rect">
            <a:avLst/>
          </a:prstGeom>
        </p:spPr>
        <p:txBody>
          <a:bodyPr wrap="square">
            <a:spAutoFit/>
          </a:bodyPr>
          <a:lstStyle/>
          <a:p>
            <a:pPr>
              <a:defRPr/>
            </a:pPr>
            <a:r>
              <a:rPr lang="en-US" sz="2400" dirty="0" smtClean="0">
                <a:latin typeface="Arial" pitchFamily="34" charset="0"/>
                <a:ea typeface="Tahoma" panose="020B0604030504040204" pitchFamily="34" charset="0"/>
                <a:cs typeface="Arial" pitchFamily="34" charset="0"/>
              </a:rPr>
              <a:t>GVHD: </a:t>
            </a:r>
            <a:r>
              <a:rPr lang="en-US" sz="2400" dirty="0" err="1" smtClean="0">
                <a:latin typeface="Arial" pitchFamily="34" charset="0"/>
                <a:ea typeface="Tahoma" panose="020B0604030504040204" pitchFamily="34" charset="0"/>
                <a:cs typeface="Arial" pitchFamily="34" charset="0"/>
              </a:rPr>
              <a:t>Ths</a:t>
            </a:r>
            <a:r>
              <a:rPr lang="en-US" sz="2400" dirty="0" smtClean="0">
                <a:latin typeface="Arial" pitchFamily="34" charset="0"/>
                <a:ea typeface="Tahoma" panose="020B0604030504040204" pitchFamily="34" charset="0"/>
                <a:cs typeface="Arial" pitchFamily="34" charset="0"/>
              </a:rPr>
              <a:t>. </a:t>
            </a:r>
            <a:r>
              <a:rPr lang="en-US" sz="2400" dirty="0" err="1" smtClean="0">
                <a:latin typeface="Arial" pitchFamily="34" charset="0"/>
                <a:ea typeface="Tahoma" panose="020B0604030504040204" pitchFamily="34" charset="0"/>
                <a:cs typeface="Arial" pitchFamily="34" charset="0"/>
              </a:rPr>
              <a:t>Đặng</a:t>
            </a:r>
            <a:r>
              <a:rPr lang="en-US" sz="2400" dirty="0" smtClean="0">
                <a:latin typeface="Arial" pitchFamily="34" charset="0"/>
                <a:ea typeface="Tahoma" panose="020B0604030504040204" pitchFamily="34" charset="0"/>
                <a:cs typeface="Arial" pitchFamily="34" charset="0"/>
              </a:rPr>
              <a:t> </a:t>
            </a:r>
            <a:r>
              <a:rPr lang="en-US" sz="2400" dirty="0" err="1" smtClean="0">
                <a:latin typeface="Arial" pitchFamily="34" charset="0"/>
                <a:ea typeface="Tahoma" panose="020B0604030504040204" pitchFamily="34" charset="0"/>
                <a:cs typeface="Arial" pitchFamily="34" charset="0"/>
              </a:rPr>
              <a:t>Nguyên</a:t>
            </a:r>
            <a:r>
              <a:rPr lang="en-US" sz="2400" dirty="0" smtClean="0">
                <a:latin typeface="Arial" pitchFamily="34" charset="0"/>
                <a:ea typeface="Tahoma" panose="020B0604030504040204" pitchFamily="34" charset="0"/>
                <a:cs typeface="Arial" pitchFamily="34" charset="0"/>
              </a:rPr>
              <a:t> </a:t>
            </a:r>
            <a:r>
              <a:rPr lang="en-US" sz="2400" dirty="0" err="1" smtClean="0">
                <a:latin typeface="Arial" pitchFamily="34" charset="0"/>
                <a:ea typeface="Tahoma" panose="020B0604030504040204" pitchFamily="34" charset="0"/>
                <a:cs typeface="Arial" pitchFamily="34" charset="0"/>
              </a:rPr>
              <a:t>Châu</a:t>
            </a:r>
            <a:endParaRPr lang="en-US" sz="2400" dirty="0" smtClean="0">
              <a:latin typeface="Arial" pitchFamily="34" charset="0"/>
              <a:ea typeface="Tahoma" panose="020B0604030504040204" pitchFamily="34" charset="0"/>
              <a:cs typeface="Arial" pitchFamily="34" charset="0"/>
            </a:endParaRPr>
          </a:p>
          <a:p>
            <a:pPr>
              <a:defRPr/>
            </a:pPr>
            <a:r>
              <a:rPr lang="en-US" sz="2000" dirty="0" smtClean="0">
                <a:latin typeface="Arial" pitchFamily="34" charset="0"/>
                <a:ea typeface="Tahoma" panose="020B0604030504040204" pitchFamily="34" charset="0"/>
                <a:cs typeface="Arial" pitchFamily="34" charset="0"/>
              </a:rPr>
              <a:t>SV:	  </a:t>
            </a:r>
            <a:r>
              <a:rPr lang="en-US" sz="2000" dirty="0" err="1" smtClean="0">
                <a:latin typeface="Arial" pitchFamily="34" charset="0"/>
                <a:ea typeface="Tahoma" panose="020B0604030504040204" pitchFamily="34" charset="0"/>
                <a:cs typeface="Arial" pitchFamily="34" charset="0"/>
              </a:rPr>
              <a:t>Nguyễn</a:t>
            </a:r>
            <a:r>
              <a:rPr lang="en-US" sz="2000" dirty="0" smtClean="0">
                <a:latin typeface="Arial" pitchFamily="34" charset="0"/>
                <a:ea typeface="Tahoma" panose="020B0604030504040204" pitchFamily="34" charset="0"/>
                <a:cs typeface="Arial" pitchFamily="34" charset="0"/>
              </a:rPr>
              <a:t> </a:t>
            </a:r>
            <a:r>
              <a:rPr lang="en-US" sz="2000" dirty="0" err="1" smtClean="0">
                <a:latin typeface="Arial" pitchFamily="34" charset="0"/>
                <a:ea typeface="Tahoma" panose="020B0604030504040204" pitchFamily="34" charset="0"/>
                <a:cs typeface="Arial" pitchFamily="34" charset="0"/>
              </a:rPr>
              <a:t>Văn</a:t>
            </a:r>
            <a:r>
              <a:rPr lang="en-US" sz="2000" dirty="0" smtClean="0">
                <a:latin typeface="Arial" pitchFamily="34" charset="0"/>
                <a:ea typeface="Tahoma" panose="020B0604030504040204" pitchFamily="34" charset="0"/>
                <a:cs typeface="Arial" pitchFamily="34" charset="0"/>
              </a:rPr>
              <a:t> </a:t>
            </a:r>
            <a:r>
              <a:rPr lang="en-US" sz="2000" dirty="0" err="1" smtClean="0">
                <a:latin typeface="Arial" pitchFamily="34" charset="0"/>
                <a:ea typeface="Tahoma" panose="020B0604030504040204" pitchFamily="34" charset="0"/>
                <a:cs typeface="Arial" pitchFamily="34" charset="0"/>
              </a:rPr>
              <a:t>Quảng</a:t>
            </a:r>
            <a:endParaRPr lang="en-US" sz="2000" dirty="0" smtClean="0">
              <a:latin typeface="Arial" pitchFamily="34" charset="0"/>
              <a:ea typeface="Tahoma" panose="020B0604030504040204" pitchFamily="34" charset="0"/>
              <a:cs typeface="Arial" pitchFamily="34" charset="0"/>
            </a:endParaRPr>
          </a:p>
          <a:p>
            <a:pPr>
              <a:defRPr/>
            </a:pPr>
            <a:r>
              <a:rPr lang="en-US" sz="2000" dirty="0">
                <a:latin typeface="Arial" pitchFamily="34" charset="0"/>
                <a:ea typeface="Tahoma" panose="020B0604030504040204" pitchFamily="34" charset="0"/>
                <a:cs typeface="Arial" pitchFamily="34" charset="0"/>
              </a:rPr>
              <a:t> </a:t>
            </a:r>
            <a:r>
              <a:rPr lang="en-US" sz="2000" dirty="0" smtClean="0">
                <a:latin typeface="Arial" pitchFamily="34" charset="0"/>
                <a:ea typeface="Tahoma" panose="020B0604030504040204" pitchFamily="34" charset="0"/>
                <a:cs typeface="Arial" pitchFamily="34" charset="0"/>
              </a:rPr>
              <a:t>              </a:t>
            </a:r>
            <a:r>
              <a:rPr lang="en-US" sz="2000" dirty="0" err="1" smtClean="0">
                <a:latin typeface="Arial" pitchFamily="34" charset="0"/>
                <a:ea typeface="Tahoma" panose="020B0604030504040204" pitchFamily="34" charset="0"/>
                <a:cs typeface="Arial" pitchFamily="34" charset="0"/>
              </a:rPr>
              <a:t>Bùi</a:t>
            </a:r>
            <a:r>
              <a:rPr lang="en-US" sz="2000" dirty="0" smtClean="0">
                <a:latin typeface="Arial" pitchFamily="34" charset="0"/>
                <a:ea typeface="Tahoma" panose="020B0604030504040204" pitchFamily="34" charset="0"/>
                <a:cs typeface="Arial" pitchFamily="34" charset="0"/>
              </a:rPr>
              <a:t> </a:t>
            </a:r>
            <a:r>
              <a:rPr lang="en-US" sz="2000" dirty="0" err="1" smtClean="0">
                <a:latin typeface="Arial" pitchFamily="34" charset="0"/>
                <a:ea typeface="Tahoma" panose="020B0604030504040204" pitchFamily="34" charset="0"/>
                <a:cs typeface="Arial" pitchFamily="34" charset="0"/>
              </a:rPr>
              <a:t>Thanh</a:t>
            </a:r>
            <a:r>
              <a:rPr lang="en-US" sz="2000" dirty="0" smtClean="0">
                <a:latin typeface="Arial" pitchFamily="34" charset="0"/>
                <a:ea typeface="Tahoma" panose="020B0604030504040204" pitchFamily="34" charset="0"/>
                <a:cs typeface="Arial" pitchFamily="34" charset="0"/>
              </a:rPr>
              <a:t> </a:t>
            </a:r>
            <a:r>
              <a:rPr lang="en-US" sz="2000" dirty="0" err="1" smtClean="0">
                <a:latin typeface="Arial" pitchFamily="34" charset="0"/>
                <a:ea typeface="Tahoma" panose="020B0604030504040204" pitchFamily="34" charset="0"/>
                <a:cs typeface="Arial" pitchFamily="34" charset="0"/>
              </a:rPr>
              <a:t>Tính</a:t>
            </a:r>
            <a:endParaRPr lang="en-US" sz="2000" dirty="0" smtClean="0">
              <a:latin typeface="Arial" pitchFamily="34" charset="0"/>
              <a:ea typeface="Tahoma" panose="020B0604030504040204" pitchFamily="34" charset="0"/>
              <a:cs typeface="Arial" pitchFamily="34" charset="0"/>
            </a:endParaRPr>
          </a:p>
          <a:p>
            <a:pPr>
              <a:defRPr/>
            </a:pPr>
            <a:r>
              <a:rPr lang="en-US" sz="2000" dirty="0">
                <a:latin typeface="Arial" pitchFamily="34" charset="0"/>
                <a:ea typeface="Tahoma" panose="020B0604030504040204" pitchFamily="34" charset="0"/>
                <a:cs typeface="Arial" pitchFamily="34" charset="0"/>
              </a:rPr>
              <a:t> </a:t>
            </a:r>
            <a:r>
              <a:rPr lang="en-US" sz="2000" dirty="0" smtClean="0">
                <a:latin typeface="Arial" pitchFamily="34" charset="0"/>
                <a:ea typeface="Tahoma" panose="020B0604030504040204" pitchFamily="34" charset="0"/>
                <a:cs typeface="Arial" pitchFamily="34" charset="0"/>
              </a:rPr>
              <a:t>              </a:t>
            </a:r>
            <a:r>
              <a:rPr lang="en-US" sz="2000" dirty="0" err="1" smtClean="0">
                <a:latin typeface="Arial" pitchFamily="34" charset="0"/>
                <a:ea typeface="Tahoma" panose="020B0604030504040204" pitchFamily="34" charset="0"/>
                <a:cs typeface="Arial" pitchFamily="34" charset="0"/>
              </a:rPr>
              <a:t>Nguyễn</a:t>
            </a:r>
            <a:r>
              <a:rPr lang="en-US" sz="2000" dirty="0" smtClean="0">
                <a:latin typeface="Arial" pitchFamily="34" charset="0"/>
                <a:ea typeface="Tahoma" panose="020B0604030504040204" pitchFamily="34" charset="0"/>
                <a:cs typeface="Arial" pitchFamily="34" charset="0"/>
              </a:rPr>
              <a:t> </a:t>
            </a:r>
            <a:r>
              <a:rPr lang="en-US" sz="2000" dirty="0" err="1" smtClean="0">
                <a:latin typeface="Arial" pitchFamily="34" charset="0"/>
                <a:ea typeface="Tahoma" panose="020B0604030504040204" pitchFamily="34" charset="0"/>
                <a:cs typeface="Arial" pitchFamily="34" charset="0"/>
              </a:rPr>
              <a:t>Việt</a:t>
            </a:r>
            <a:r>
              <a:rPr lang="en-US" sz="2000" dirty="0" smtClean="0">
                <a:latin typeface="Arial" pitchFamily="34" charset="0"/>
                <a:ea typeface="Tahoma" panose="020B0604030504040204" pitchFamily="34" charset="0"/>
                <a:cs typeface="Arial" pitchFamily="34" charset="0"/>
              </a:rPr>
              <a:t> </a:t>
            </a:r>
            <a:r>
              <a:rPr lang="en-US" sz="2000" dirty="0" err="1" smtClean="0">
                <a:latin typeface="Arial" pitchFamily="34" charset="0"/>
                <a:ea typeface="Tahoma" panose="020B0604030504040204" pitchFamily="34" charset="0"/>
                <a:cs typeface="Arial" pitchFamily="34" charset="0"/>
              </a:rPr>
              <a:t>Phú</a:t>
            </a:r>
            <a:endParaRPr lang="en-US" sz="2000" dirty="0" smtClean="0">
              <a:latin typeface="Arial" pitchFamily="34" charset="0"/>
              <a:ea typeface="Tahoma" panose="020B0604030504040204" pitchFamily="34" charset="0"/>
              <a:cs typeface="Arial" pitchFamily="34" charset="0"/>
            </a:endParaRPr>
          </a:p>
          <a:p>
            <a:pPr>
              <a:defRPr/>
            </a:pPr>
            <a:r>
              <a:rPr lang="en-US" sz="2000" dirty="0">
                <a:latin typeface="Arial" pitchFamily="34" charset="0"/>
                <a:ea typeface="Tahoma" panose="020B0604030504040204" pitchFamily="34" charset="0"/>
                <a:cs typeface="Arial" pitchFamily="34" charset="0"/>
              </a:rPr>
              <a:t> </a:t>
            </a:r>
            <a:r>
              <a:rPr lang="en-US" sz="2000" dirty="0" smtClean="0">
                <a:latin typeface="Arial" pitchFamily="34" charset="0"/>
                <a:ea typeface="Tahoma" panose="020B0604030504040204" pitchFamily="34" charset="0"/>
                <a:cs typeface="Arial" pitchFamily="34" charset="0"/>
              </a:rPr>
              <a:t>              </a:t>
            </a:r>
            <a:r>
              <a:rPr lang="en-US" sz="2000" dirty="0" err="1" smtClean="0">
                <a:latin typeface="Arial" pitchFamily="34" charset="0"/>
                <a:ea typeface="Tahoma" panose="020B0604030504040204" pitchFamily="34" charset="0"/>
                <a:cs typeface="Arial" pitchFamily="34" charset="0"/>
              </a:rPr>
              <a:t>Nông</a:t>
            </a:r>
            <a:r>
              <a:rPr lang="en-US" sz="2000" dirty="0" smtClean="0">
                <a:latin typeface="Arial" pitchFamily="34" charset="0"/>
                <a:ea typeface="Tahoma" panose="020B0604030504040204" pitchFamily="34" charset="0"/>
                <a:cs typeface="Arial" pitchFamily="34" charset="0"/>
              </a:rPr>
              <a:t> </a:t>
            </a:r>
            <a:r>
              <a:rPr lang="en-US" sz="2000" dirty="0" err="1" smtClean="0">
                <a:latin typeface="Arial" pitchFamily="34" charset="0"/>
                <a:ea typeface="Tahoma" panose="020B0604030504040204" pitchFamily="34" charset="0"/>
                <a:cs typeface="Arial" pitchFamily="34" charset="0"/>
              </a:rPr>
              <a:t>Thành</a:t>
            </a:r>
            <a:r>
              <a:rPr lang="en-US" sz="2000" dirty="0" smtClean="0">
                <a:latin typeface="Arial" pitchFamily="34" charset="0"/>
                <a:ea typeface="Tahoma" panose="020B0604030504040204" pitchFamily="34" charset="0"/>
                <a:cs typeface="Arial" pitchFamily="34" charset="0"/>
              </a:rPr>
              <a:t> Nam</a:t>
            </a:r>
          </a:p>
          <a:p>
            <a:pPr>
              <a:defRPr/>
            </a:pPr>
            <a:r>
              <a:rPr lang="en-US" sz="2000" dirty="0">
                <a:latin typeface="Arial" pitchFamily="34" charset="0"/>
                <a:ea typeface="Tahoma" panose="020B0604030504040204" pitchFamily="34" charset="0"/>
                <a:cs typeface="Arial" pitchFamily="34" charset="0"/>
              </a:rPr>
              <a:t> </a:t>
            </a:r>
            <a:r>
              <a:rPr lang="en-US" sz="2000" dirty="0" smtClean="0">
                <a:latin typeface="Arial" pitchFamily="34" charset="0"/>
                <a:ea typeface="Tahoma" panose="020B0604030504040204" pitchFamily="34" charset="0"/>
                <a:cs typeface="Arial" pitchFamily="34" charset="0"/>
              </a:rPr>
              <a:t>              </a:t>
            </a:r>
            <a:r>
              <a:rPr lang="en-US" sz="2000" dirty="0" err="1" smtClean="0">
                <a:latin typeface="Arial" pitchFamily="34" charset="0"/>
                <a:ea typeface="Tahoma" panose="020B0604030504040204" pitchFamily="34" charset="0"/>
                <a:cs typeface="Arial" pitchFamily="34" charset="0"/>
              </a:rPr>
              <a:t>Bùi</a:t>
            </a:r>
            <a:r>
              <a:rPr lang="en-US" sz="2000" dirty="0" smtClean="0">
                <a:latin typeface="Arial" pitchFamily="34" charset="0"/>
                <a:ea typeface="Tahoma" panose="020B0604030504040204" pitchFamily="34" charset="0"/>
                <a:cs typeface="Arial" pitchFamily="34" charset="0"/>
              </a:rPr>
              <a:t> </a:t>
            </a:r>
            <a:r>
              <a:rPr lang="en-US" sz="2000" dirty="0" err="1" smtClean="0">
                <a:latin typeface="Arial" pitchFamily="34" charset="0"/>
                <a:ea typeface="Tahoma" panose="020B0604030504040204" pitchFamily="34" charset="0"/>
                <a:cs typeface="Arial" pitchFamily="34" charset="0"/>
              </a:rPr>
              <a:t>Vũ</a:t>
            </a:r>
            <a:r>
              <a:rPr lang="en-US" sz="2000" dirty="0" smtClean="0">
                <a:latin typeface="Arial" pitchFamily="34" charset="0"/>
                <a:ea typeface="Tahoma" panose="020B0604030504040204" pitchFamily="34" charset="0"/>
                <a:cs typeface="Arial" pitchFamily="34" charset="0"/>
              </a:rPr>
              <a:t> </a:t>
            </a:r>
            <a:r>
              <a:rPr lang="en-US" sz="2000" dirty="0" err="1" smtClean="0">
                <a:latin typeface="Arial" pitchFamily="34" charset="0"/>
                <a:ea typeface="Tahoma" panose="020B0604030504040204" pitchFamily="34" charset="0"/>
                <a:cs typeface="Arial" pitchFamily="34" charset="0"/>
              </a:rPr>
              <a:t>Viết</a:t>
            </a:r>
            <a:r>
              <a:rPr lang="en-US" sz="2000" dirty="0" smtClean="0">
                <a:latin typeface="Arial" pitchFamily="34" charset="0"/>
                <a:ea typeface="Tahoma" panose="020B0604030504040204" pitchFamily="34" charset="0"/>
                <a:cs typeface="Arial" pitchFamily="34" charset="0"/>
              </a:rPr>
              <a:t> </a:t>
            </a:r>
            <a:r>
              <a:rPr lang="en-US" sz="2000" dirty="0" err="1" smtClean="0">
                <a:latin typeface="Arial" pitchFamily="34" charset="0"/>
                <a:ea typeface="Tahoma" panose="020B0604030504040204" pitchFamily="34" charset="0"/>
                <a:cs typeface="Arial" pitchFamily="34" charset="0"/>
              </a:rPr>
              <a:t>Phương</a:t>
            </a:r>
            <a:endParaRPr lang="en-US" sz="2000" dirty="0" smtClean="0">
              <a:latin typeface="Arial" pitchFamily="34" charset="0"/>
              <a:ea typeface="Tahoma" panose="020B0604030504040204" pitchFamily="34" charset="0"/>
              <a:cs typeface="Arial" pitchFamily="34" charset="0"/>
            </a:endParaRPr>
          </a:p>
        </p:txBody>
      </p:sp>
    </p:spTree>
    <p:extLst>
      <p:ext uri="{BB962C8B-B14F-4D97-AF65-F5344CB8AC3E}">
        <p14:creationId xmlns:p14="http://schemas.microsoft.com/office/powerpoint/2010/main" val="1989780072"/>
      </p:ext>
    </p:extLst>
  </p:cSld>
  <p:clrMapOvr>
    <a:masterClrMapping/>
  </p:clrMapOvr>
  <p:transition spd="slow">
    <p:push dir="u"/>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600200"/>
                <a:ext cx="8229600" cy="5181600"/>
              </a:xfrm>
            </p:spPr>
            <p:txBody>
              <a:bodyPr>
                <a:noAutofit/>
              </a:bodyPr>
              <a:lstStyle/>
              <a:p>
                <a:r>
                  <a:rPr lang="en-US" sz="2400" dirty="0" smtClean="0">
                    <a:latin typeface="Arial" pitchFamily="34" charset="0"/>
                    <a:cs typeface="Arial" pitchFamily="34" charset="0"/>
                  </a:rPr>
                  <a:t>DoG cung </a:t>
                </a:r>
                <a:r>
                  <a:rPr lang="en-US" sz="2400" dirty="0">
                    <a:latin typeface="Arial" pitchFamily="34" charset="0"/>
                    <a:cs typeface="Arial" pitchFamily="34" charset="0"/>
                  </a:rPr>
                  <a:t>cấp một xấp xỉ gần Laplacian tỉ lệ.</a:t>
                </a:r>
                <a:endParaRPr lang="en-US" sz="2400" dirty="0" smtClean="0">
                  <a:latin typeface="Arial" pitchFamily="34" charset="0"/>
                  <a:cs typeface="Arial" pitchFamily="34" charset="0"/>
                </a:endParaRPr>
              </a:p>
              <a:p>
                <a:r>
                  <a:rPr lang="en-US" sz="2400" dirty="0" smtClean="0">
                    <a:latin typeface="Arial" pitchFamily="34" charset="0"/>
                    <a:cs typeface="Arial" pitchFamily="34" charset="0"/>
                  </a:rPr>
                  <a:t>LOG:</a:t>
                </a:r>
                <a:r>
                  <a:rPr lang="en-US" sz="2400" dirty="0">
                    <a:latin typeface="Arial" pitchFamily="34" charset="0"/>
                    <a:cs typeface="Arial" pitchFamily="34" charset="0"/>
                  </a:rPr>
                  <a:t> Laplacian of Gaussian là </a:t>
                </a:r>
                <a14:m>
                  <m:oMath xmlns:m="http://schemas.openxmlformats.org/officeDocument/2006/math">
                    <m:sSup>
                      <m:sSupPr>
                        <m:ctrlPr>
                          <a:rPr lang="en-US" sz="2400" i="1">
                            <a:latin typeface="Cambria Math"/>
                          </a:rPr>
                        </m:ctrlPr>
                      </m:sSupPr>
                      <m:e>
                        <m:r>
                          <a:rPr lang="en-US" sz="2400" i="1">
                            <a:latin typeface="Cambria Math"/>
                          </a:rPr>
                          <m:t>𝜎</m:t>
                        </m:r>
                      </m:e>
                      <m:sup>
                        <m:r>
                          <a:rPr lang="en-US" sz="2400" i="1">
                            <a:latin typeface="Cambria Math"/>
                          </a:rPr>
                          <m:t>2</m:t>
                        </m:r>
                      </m:sup>
                    </m:sSup>
                    <m:sSup>
                      <m:sSupPr>
                        <m:ctrlPr>
                          <a:rPr lang="en-US" sz="2400" i="1">
                            <a:latin typeface="Cambria Math"/>
                          </a:rPr>
                        </m:ctrlPr>
                      </m:sSupPr>
                      <m:e>
                        <m:r>
                          <a:rPr lang="en-US" sz="2400">
                            <a:latin typeface="Cambria Math"/>
                          </a:rPr>
                          <m:t>𝛻</m:t>
                        </m:r>
                      </m:e>
                      <m:sup>
                        <m:r>
                          <a:rPr lang="en-US" sz="2400" i="1">
                            <a:latin typeface="Cambria Math"/>
                          </a:rPr>
                          <m:t>2</m:t>
                        </m:r>
                      </m:sup>
                    </m:sSup>
                    <m:r>
                      <a:rPr lang="en-US" sz="2400" i="1">
                        <a:latin typeface="Cambria Math"/>
                      </a:rPr>
                      <m:t>𝐺</m:t>
                    </m:r>
                  </m:oMath>
                </a14:m>
                <a:r>
                  <a:rPr lang="en-US" sz="2400" dirty="0">
                    <a:latin typeface="Arial" pitchFamily="34" charset="0"/>
                    <a:cs typeface="Arial" pitchFamily="34" charset="0"/>
                  </a:rPr>
                  <a:t> như nghiên cứu bởi Lindeberg (1994). </a:t>
                </a:r>
                <a:endParaRPr lang="en-US" sz="2400" dirty="0" smtClean="0">
                  <a:latin typeface="Arial" pitchFamily="34" charset="0"/>
                  <a:cs typeface="Arial" pitchFamily="34" charset="0"/>
                </a:endParaRPr>
              </a:p>
              <a:p>
                <a:pPr lvl="0"/>
                <a:r>
                  <a:rPr lang="en-US" sz="2400" dirty="0">
                    <a:latin typeface="Arial" pitchFamily="34" charset="0"/>
                    <a:cs typeface="Arial" pitchFamily="34" charset="0"/>
                  </a:rPr>
                  <a:t>Mối quan hệ giữa D và </a:t>
                </a:r>
                <a14:m>
                  <m:oMath xmlns:m="http://schemas.openxmlformats.org/officeDocument/2006/math">
                    <m:sSup>
                      <m:sSupPr>
                        <m:ctrlPr>
                          <a:rPr lang="en-US" sz="2400" i="1">
                            <a:latin typeface="Cambria Math"/>
                          </a:rPr>
                        </m:ctrlPr>
                      </m:sSupPr>
                      <m:e>
                        <m:r>
                          <a:rPr lang="en-US" sz="2400" i="1">
                            <a:latin typeface="Cambria Math"/>
                          </a:rPr>
                          <m:t>𝜎</m:t>
                        </m:r>
                      </m:e>
                      <m:sup>
                        <m:r>
                          <a:rPr lang="en-US" sz="2400" i="1">
                            <a:latin typeface="Cambria Math"/>
                          </a:rPr>
                          <m:t>2</m:t>
                        </m:r>
                      </m:sup>
                    </m:sSup>
                    <m:sSup>
                      <m:sSupPr>
                        <m:ctrlPr>
                          <a:rPr lang="en-US" sz="2400" i="1">
                            <a:latin typeface="Cambria Math"/>
                          </a:rPr>
                        </m:ctrlPr>
                      </m:sSupPr>
                      <m:e>
                        <m:r>
                          <a:rPr lang="en-US" sz="2400">
                            <a:latin typeface="Cambria Math"/>
                          </a:rPr>
                          <m:t>𝛻</m:t>
                        </m:r>
                      </m:e>
                      <m:sup>
                        <m:r>
                          <a:rPr lang="en-US" sz="2400" i="1">
                            <a:latin typeface="Cambria Math"/>
                          </a:rPr>
                          <m:t>2</m:t>
                        </m:r>
                      </m:sup>
                    </m:sSup>
                    <m:r>
                      <a:rPr lang="en-US" sz="2400" i="1">
                        <a:latin typeface="Cambria Math"/>
                      </a:rPr>
                      <m:t>𝐺</m:t>
                    </m:r>
                  </m:oMath>
                </a14:m>
                <a:r>
                  <a:rPr lang="en-US" sz="2400" dirty="0">
                    <a:latin typeface="Arial" pitchFamily="34" charset="0"/>
                    <a:cs typeface="Arial" pitchFamily="34" charset="0"/>
                  </a:rPr>
                  <a:t>như sau:</a:t>
                </a:r>
              </a:p>
              <a:p>
                <a:pPr marL="0" indent="0">
                  <a:buNone/>
                </a:pPr>
                <a:r>
                  <a:rPr lang="en-US" sz="2400" dirty="0" smtClean="0">
                    <a:latin typeface="Arial" pitchFamily="34" charset="0"/>
                    <a:cs typeface="Arial" pitchFamily="34" charset="0"/>
                  </a:rPr>
                  <a:t>		</a:t>
                </a:r>
                <a14:m>
                  <m:oMath xmlns:m="http://schemas.openxmlformats.org/officeDocument/2006/math">
                    <m:f>
                      <m:fPr>
                        <m:ctrlPr>
                          <a:rPr lang="en-US" sz="2400" i="1">
                            <a:latin typeface="Cambria Math"/>
                          </a:rPr>
                        </m:ctrlPr>
                      </m:fPr>
                      <m:num>
                        <m:r>
                          <a:rPr lang="en-US" sz="2400" i="1">
                            <a:latin typeface="Cambria Math"/>
                          </a:rPr>
                          <m:t>𝑑𝐺</m:t>
                        </m:r>
                      </m:num>
                      <m:den>
                        <m:r>
                          <a:rPr lang="en-US" sz="2400" i="1">
                            <a:latin typeface="Cambria Math"/>
                          </a:rPr>
                          <m:t>𝑑</m:t>
                        </m:r>
                        <m:r>
                          <a:rPr lang="en-US" sz="2400" i="1">
                            <a:latin typeface="Cambria Math"/>
                          </a:rPr>
                          <m:t>𝜎</m:t>
                        </m:r>
                      </m:den>
                    </m:f>
                    <m:r>
                      <a:rPr lang="en-US" sz="2400" i="1">
                        <a:latin typeface="Cambria Math"/>
                      </a:rPr>
                      <m:t>=</m:t>
                    </m:r>
                    <m:r>
                      <a:rPr lang="en-US" sz="2400" i="1">
                        <a:latin typeface="Cambria Math"/>
                      </a:rPr>
                      <m:t>𝜎</m:t>
                    </m:r>
                    <m:sSup>
                      <m:sSupPr>
                        <m:ctrlPr>
                          <a:rPr lang="en-US" sz="2400" i="1">
                            <a:latin typeface="Cambria Math"/>
                          </a:rPr>
                        </m:ctrlPr>
                      </m:sSupPr>
                      <m:e>
                        <m:r>
                          <a:rPr lang="en-US" sz="2400">
                            <a:latin typeface="Cambria Math"/>
                          </a:rPr>
                          <m:t>𝛻</m:t>
                        </m:r>
                      </m:e>
                      <m:sup>
                        <m:r>
                          <a:rPr lang="en-US" sz="2400" i="1">
                            <a:latin typeface="Cambria Math"/>
                          </a:rPr>
                          <m:t>2</m:t>
                        </m:r>
                      </m:sup>
                    </m:sSup>
                    <m:r>
                      <a:rPr lang="en-US" sz="2400" i="1">
                        <a:latin typeface="Cambria Math"/>
                      </a:rPr>
                      <m:t>𝐺</m:t>
                    </m:r>
                  </m:oMath>
                </a14:m>
                <a:r>
                  <a:rPr lang="en-US" sz="2400" dirty="0">
                    <a:latin typeface="Arial" pitchFamily="34" charset="0"/>
                    <a:cs typeface="Arial" pitchFamily="34" charset="0"/>
                  </a:rPr>
                  <a:t>					(2.4)</a:t>
                </a:r>
              </a:p>
              <a:p>
                <a:pPr lvl="0"/>
                <a:r>
                  <a:rPr lang="en-US" sz="2400" dirty="0">
                    <a:latin typeface="Arial" pitchFamily="34" charset="0"/>
                    <a:cs typeface="Arial" pitchFamily="34" charset="0"/>
                  </a:rPr>
                  <a:t>Từ đây, chúng ta thấy rằng </a:t>
                </a:r>
                <a14:m>
                  <m:oMath xmlns:m="http://schemas.openxmlformats.org/officeDocument/2006/math">
                    <m:sSup>
                      <m:sSupPr>
                        <m:ctrlPr>
                          <a:rPr lang="en-US" sz="2400" i="1">
                            <a:latin typeface="Cambria Math"/>
                          </a:rPr>
                        </m:ctrlPr>
                      </m:sSupPr>
                      <m:e>
                        <m:r>
                          <a:rPr lang="en-US" sz="2400">
                            <a:latin typeface="Cambria Math"/>
                          </a:rPr>
                          <m:t>𝛻</m:t>
                        </m:r>
                      </m:e>
                      <m:sup>
                        <m:r>
                          <a:rPr lang="en-US" sz="2400" i="1">
                            <a:latin typeface="Cambria Math"/>
                          </a:rPr>
                          <m:t>2</m:t>
                        </m:r>
                      </m:sup>
                    </m:sSup>
                    <m:r>
                      <a:rPr lang="en-US" sz="2400" i="1">
                        <a:latin typeface="Cambria Math"/>
                      </a:rPr>
                      <m:t>𝐺</m:t>
                    </m:r>
                  </m:oMath>
                </a14:m>
                <a:r>
                  <a:rPr lang="en-US" sz="2400" dirty="0">
                    <a:latin typeface="Arial" pitchFamily="34" charset="0"/>
                    <a:cs typeface="Arial" pitchFamily="34" charset="0"/>
                  </a:rPr>
                  <a:t> có thể được tính xấp xỉ để ∂G/∂σg đạt sự khác biệt gần nhất về tỉ lệ tại kσ và σ</a:t>
                </a:r>
                <a:r>
                  <a:rPr lang="en-US" sz="2400" dirty="0" smtClean="0">
                    <a:latin typeface="Arial" pitchFamily="34" charset="0"/>
                    <a:cs typeface="Arial" pitchFamily="34" charset="0"/>
                  </a:rPr>
                  <a:t>:		</a:t>
                </a:r>
                <a14:m>
                  <m:oMath xmlns:m="http://schemas.openxmlformats.org/officeDocument/2006/math">
                    <m:r>
                      <a:rPr lang="en-US" sz="2400" i="1">
                        <a:latin typeface="Cambria Math"/>
                      </a:rPr>
                      <m:t>𝜎</m:t>
                    </m:r>
                    <m:sSup>
                      <m:sSupPr>
                        <m:ctrlPr>
                          <a:rPr lang="en-US" sz="2400" i="1">
                            <a:latin typeface="Cambria Math"/>
                          </a:rPr>
                        </m:ctrlPr>
                      </m:sSupPr>
                      <m:e>
                        <m:r>
                          <a:rPr lang="en-US" sz="2400">
                            <a:latin typeface="Cambria Math"/>
                          </a:rPr>
                          <m:t>𝛻</m:t>
                        </m:r>
                      </m:e>
                      <m:sup>
                        <m:r>
                          <a:rPr lang="en-US" sz="2400" i="1">
                            <a:latin typeface="Cambria Math"/>
                          </a:rPr>
                          <m:t>2</m:t>
                        </m:r>
                      </m:sup>
                    </m:sSup>
                    <m:r>
                      <a:rPr lang="en-US" sz="2400" i="1">
                        <a:latin typeface="Cambria Math"/>
                      </a:rPr>
                      <m:t>𝐺</m:t>
                    </m:r>
                  </m:oMath>
                </a14:m>
                <a:r>
                  <a:rPr lang="en-US" sz="2400" dirty="0">
                    <a:latin typeface="Arial" pitchFamily="34" charset="0"/>
                    <a:cs typeface="Arial" pitchFamily="34" charset="0"/>
                  </a:rPr>
                  <a:t>=</a:t>
                </a:r>
                <a14:m>
                  <m:oMath xmlns:m="http://schemas.openxmlformats.org/officeDocument/2006/math">
                    <m:f>
                      <m:fPr>
                        <m:ctrlPr>
                          <a:rPr lang="en-US" sz="2400" i="1">
                            <a:latin typeface="Cambria Math"/>
                          </a:rPr>
                        </m:ctrlPr>
                      </m:fPr>
                      <m:num>
                        <m:r>
                          <a:rPr lang="en-US" sz="2400" i="1">
                            <a:latin typeface="Cambria Math"/>
                          </a:rPr>
                          <m:t>𝑑𝐺</m:t>
                        </m:r>
                      </m:num>
                      <m:den>
                        <m:r>
                          <a:rPr lang="en-US" sz="2400" i="1">
                            <a:latin typeface="Cambria Math"/>
                          </a:rPr>
                          <m:t>𝑑</m:t>
                        </m:r>
                        <m:r>
                          <a:rPr lang="en-US" sz="2400" i="1">
                            <a:latin typeface="Cambria Math"/>
                          </a:rPr>
                          <m:t>𝜎</m:t>
                        </m:r>
                      </m:den>
                    </m:f>
                    <m:r>
                      <a:rPr lang="en-US" sz="2400" i="1">
                        <a:latin typeface="Cambria Math"/>
                      </a:rPr>
                      <m:t>≈</m:t>
                    </m:r>
                    <m:f>
                      <m:fPr>
                        <m:ctrlPr>
                          <a:rPr lang="en-US" sz="2400" i="1">
                            <a:latin typeface="Cambria Math"/>
                          </a:rPr>
                        </m:ctrlPr>
                      </m:fPr>
                      <m:num>
                        <m:r>
                          <a:rPr lang="en-US" sz="2400" i="1">
                            <a:latin typeface="Cambria Math"/>
                          </a:rPr>
                          <m:t>𝐺</m:t>
                        </m:r>
                        <m:r>
                          <a:rPr lang="en-US" sz="2400" i="1">
                            <a:latin typeface="Cambria Math"/>
                          </a:rPr>
                          <m:t>(</m:t>
                        </m:r>
                        <m:r>
                          <a:rPr lang="en-US" sz="2400" i="1">
                            <a:latin typeface="Cambria Math"/>
                          </a:rPr>
                          <m:t>𝑥</m:t>
                        </m:r>
                        <m:r>
                          <a:rPr lang="en-US" sz="2400" i="1">
                            <a:latin typeface="Cambria Math"/>
                          </a:rPr>
                          <m:t>,</m:t>
                        </m:r>
                        <m:r>
                          <a:rPr lang="en-US" sz="2400" i="1">
                            <a:latin typeface="Cambria Math"/>
                          </a:rPr>
                          <m:t>𝑦</m:t>
                        </m:r>
                        <m:r>
                          <a:rPr lang="en-US" sz="2400" i="1">
                            <a:latin typeface="Cambria Math"/>
                          </a:rPr>
                          <m:t>,</m:t>
                        </m:r>
                        <m:r>
                          <a:rPr lang="en-US" sz="2400" i="1">
                            <a:latin typeface="Cambria Math"/>
                          </a:rPr>
                          <m:t>𝑘</m:t>
                        </m:r>
                        <m:r>
                          <a:rPr lang="en-US" sz="2400" i="1">
                            <a:latin typeface="Cambria Math"/>
                          </a:rPr>
                          <m:t>𝜎</m:t>
                        </m:r>
                        <m:r>
                          <a:rPr lang="en-US" sz="2400" i="1">
                            <a:latin typeface="Cambria Math"/>
                          </a:rPr>
                          <m:t>)−</m:t>
                        </m:r>
                        <m:r>
                          <a:rPr lang="en-US" sz="2400" i="1">
                            <a:latin typeface="Cambria Math"/>
                          </a:rPr>
                          <m:t>𝐺</m:t>
                        </m:r>
                        <m:d>
                          <m:dPr>
                            <m:ctrlPr>
                              <a:rPr lang="en-US" sz="2400" i="1">
                                <a:latin typeface="Cambria Math"/>
                              </a:rPr>
                            </m:ctrlPr>
                          </m:dPr>
                          <m:e>
                            <m:r>
                              <a:rPr lang="en-US" sz="2400" i="1">
                                <a:latin typeface="Cambria Math"/>
                              </a:rPr>
                              <m:t>𝑥</m:t>
                            </m:r>
                            <m:r>
                              <a:rPr lang="en-US" sz="2400" i="1">
                                <a:latin typeface="Cambria Math"/>
                              </a:rPr>
                              <m:t>,</m:t>
                            </m:r>
                            <m:r>
                              <a:rPr lang="en-US" sz="2400" i="1">
                                <a:latin typeface="Cambria Math"/>
                              </a:rPr>
                              <m:t>𝑦</m:t>
                            </m:r>
                            <m:r>
                              <a:rPr lang="en-US" sz="2400" i="1">
                                <a:latin typeface="Cambria Math"/>
                              </a:rPr>
                              <m:t>,</m:t>
                            </m:r>
                            <m:r>
                              <a:rPr lang="en-US" sz="2400" i="1">
                                <a:latin typeface="Cambria Math"/>
                              </a:rPr>
                              <m:t>𝜎</m:t>
                            </m:r>
                          </m:e>
                        </m:d>
                      </m:num>
                      <m:den>
                        <m:r>
                          <a:rPr lang="en-US" sz="2400" i="1">
                            <a:latin typeface="Cambria Math"/>
                          </a:rPr>
                          <m:t>𝑘</m:t>
                        </m:r>
                        <m:r>
                          <a:rPr lang="en-US" sz="2400" i="1">
                            <a:latin typeface="Cambria Math"/>
                          </a:rPr>
                          <m:t>𝜎</m:t>
                        </m:r>
                        <m:r>
                          <a:rPr lang="en-US" sz="2400" i="1">
                            <a:latin typeface="Cambria Math"/>
                          </a:rPr>
                          <m:t>−</m:t>
                        </m:r>
                        <m:r>
                          <a:rPr lang="en-US" sz="2400" i="1">
                            <a:latin typeface="Cambria Math"/>
                          </a:rPr>
                          <m:t>𝜎</m:t>
                        </m:r>
                      </m:den>
                    </m:f>
                  </m:oMath>
                </a14:m>
                <a:r>
                  <a:rPr lang="en-US" sz="2400" dirty="0" smtClean="0">
                    <a:latin typeface="Arial" pitchFamily="34" charset="0"/>
                    <a:cs typeface="Arial" pitchFamily="34" charset="0"/>
                  </a:rPr>
                  <a:t>	                      (</a:t>
                </a:r>
                <a:r>
                  <a:rPr lang="en-US" sz="2400" dirty="0">
                    <a:latin typeface="Arial" pitchFamily="34" charset="0"/>
                    <a:cs typeface="Arial" pitchFamily="34" charset="0"/>
                  </a:rPr>
                  <a:t>2.5)</a:t>
                </a:r>
              </a:p>
              <a:p>
                <a:pPr marL="0" indent="0">
                  <a:buNone/>
                </a:pPr>
                <a:endParaRPr lang="en-US" sz="2400" dirty="0">
                  <a:latin typeface="Arial" pitchFamily="34" charset="0"/>
                  <a:cs typeface="Arial"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600200"/>
                <a:ext cx="8229600" cy="5181600"/>
              </a:xfrm>
              <a:blipFill rotWithShape="1">
                <a:blip r:embed="rId3"/>
                <a:stretch>
                  <a:fillRect l="-963" t="-824" r="-222"/>
                </a:stretch>
              </a:blipFill>
            </p:spPr>
            <p:txBody>
              <a:bodyPr/>
              <a:lstStyle/>
              <a:p>
                <a:r>
                  <a:rPr lang="en-US">
                    <a:noFill/>
                  </a:rPr>
                  <a:t> </a:t>
                </a:r>
              </a:p>
            </p:txBody>
          </p:sp>
        </mc:Fallback>
      </mc:AlternateContent>
      <p:sp>
        <p:nvSpPr>
          <p:cNvPr id="4" name="Title 1"/>
          <p:cNvSpPr txBox="1">
            <a:spLocks/>
          </p:cNvSpPr>
          <p:nvPr/>
        </p:nvSpPr>
        <p:spPr>
          <a:xfrm>
            <a:off x="1066800" y="0"/>
            <a:ext cx="79248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mtClean="0">
                <a:solidFill>
                  <a:schemeClr val="bg1"/>
                </a:solidFill>
              </a:rPr>
              <a:t>Scale-space extrema detection</a:t>
            </a:r>
            <a:endParaRPr lang="en-US" dirty="0">
              <a:solidFill>
                <a:schemeClr val="bg1"/>
              </a:solidFill>
            </a:endParaRPr>
          </a:p>
        </p:txBody>
      </p:sp>
      <p:sp>
        <p:nvSpPr>
          <p:cNvPr id="5" name="Slide Number Placeholder 4"/>
          <p:cNvSpPr>
            <a:spLocks noGrp="1"/>
          </p:cNvSpPr>
          <p:nvPr>
            <p:ph type="sldNum" sz="quarter" idx="12"/>
          </p:nvPr>
        </p:nvSpPr>
        <p:spPr/>
        <p:txBody>
          <a:bodyPr/>
          <a:lstStyle/>
          <a:p>
            <a:fld id="{620FF715-CA4F-4DA1-B8BB-1FA164268FAD}" type="slidenum">
              <a:rPr lang="en-US" smtClean="0"/>
              <a:t>10</a:t>
            </a:fld>
            <a:endParaRPr lang="en-US"/>
          </a:p>
        </p:txBody>
      </p:sp>
    </p:spTree>
    <p:extLst>
      <p:ext uri="{BB962C8B-B14F-4D97-AF65-F5344CB8AC3E}">
        <p14:creationId xmlns:p14="http://schemas.microsoft.com/office/powerpoint/2010/main" val="244453392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smtClean="0"/>
                  <a:t> Và </a:t>
                </a:r>
                <a:r>
                  <a:rPr lang="en-US" dirty="0"/>
                  <a:t>do đó,</a:t>
                </a:r>
                <a14:m>
                  <m:oMath xmlns:m="http://schemas.openxmlformats.org/officeDocument/2006/math">
                    <m:r>
                      <a:rPr lang="en-US" i="1">
                        <a:latin typeface="Cambria Math"/>
                      </a:rPr>
                      <m:t>   </m:t>
                    </m:r>
                  </m:oMath>
                </a14:m>
                <a:endParaRPr lang="en-US" i="1" dirty="0" smtClean="0">
                  <a:latin typeface="Cambria Math"/>
                </a:endParaRPr>
              </a:p>
              <a:p>
                <a:pPr marL="0" indent="0">
                  <a:buNone/>
                </a:pPr>
                <a14:m>
                  <m:oMath xmlns:m="http://schemas.openxmlformats.org/officeDocument/2006/math">
                    <m:r>
                      <a:rPr lang="en-US" i="1">
                        <a:latin typeface="Cambria Math"/>
                      </a:rPr>
                      <m:t>	</m:t>
                    </m:r>
                    <m:r>
                      <a:rPr lang="en-US" i="1">
                        <a:latin typeface="Cambria Math"/>
                      </a:rPr>
                      <m:t>𝐺</m:t>
                    </m:r>
                    <m:d>
                      <m:dPr>
                        <m:ctrlPr>
                          <a:rPr lang="en-US" i="1">
                            <a:latin typeface="Cambria Math"/>
                          </a:rPr>
                        </m:ctrlPr>
                      </m:dPr>
                      <m:e>
                        <m:r>
                          <a:rPr lang="en-US" i="1">
                            <a:latin typeface="Cambria Math"/>
                          </a:rPr>
                          <m:t>𝑥</m:t>
                        </m:r>
                        <m:r>
                          <a:rPr lang="en-US" i="1">
                            <a:latin typeface="Cambria Math"/>
                          </a:rPr>
                          <m:t>,</m:t>
                        </m:r>
                        <m:r>
                          <a:rPr lang="en-US" i="1">
                            <a:latin typeface="Cambria Math"/>
                          </a:rPr>
                          <m:t>𝑦</m:t>
                        </m:r>
                        <m:r>
                          <a:rPr lang="en-US" i="1">
                            <a:latin typeface="Cambria Math"/>
                          </a:rPr>
                          <m:t>,</m:t>
                        </m:r>
                        <m:r>
                          <a:rPr lang="en-US" i="1">
                            <a:latin typeface="Cambria Math"/>
                          </a:rPr>
                          <m:t>𝑘</m:t>
                        </m:r>
                        <m:r>
                          <a:rPr lang="en-US" i="1">
                            <a:latin typeface="Cambria Math"/>
                          </a:rPr>
                          <m:t>𝜎</m:t>
                        </m:r>
                      </m:e>
                    </m:d>
                    <m:r>
                      <a:rPr lang="en-US" i="1">
                        <a:latin typeface="Cambria Math"/>
                      </a:rPr>
                      <m:t>−</m:t>
                    </m:r>
                    <m:r>
                      <a:rPr lang="en-US" i="1">
                        <a:latin typeface="Cambria Math"/>
                      </a:rPr>
                      <m:t>𝐺</m:t>
                    </m:r>
                    <m:d>
                      <m:dPr>
                        <m:ctrlPr>
                          <a:rPr lang="en-US" i="1">
                            <a:latin typeface="Cambria Math"/>
                          </a:rPr>
                        </m:ctrlPr>
                      </m:dPr>
                      <m:e>
                        <m:r>
                          <a:rPr lang="en-US" i="1">
                            <a:latin typeface="Cambria Math"/>
                          </a:rPr>
                          <m:t>𝑥</m:t>
                        </m:r>
                        <m:r>
                          <a:rPr lang="en-US" i="1">
                            <a:latin typeface="Cambria Math"/>
                          </a:rPr>
                          <m:t>,</m:t>
                        </m:r>
                        <m:r>
                          <a:rPr lang="en-US" i="1">
                            <a:latin typeface="Cambria Math"/>
                          </a:rPr>
                          <m:t>𝑦</m:t>
                        </m:r>
                        <m:r>
                          <a:rPr lang="en-US" i="1">
                            <a:latin typeface="Cambria Math"/>
                          </a:rPr>
                          <m:t>,</m:t>
                        </m:r>
                        <m:r>
                          <a:rPr lang="en-US" i="1">
                            <a:latin typeface="Cambria Math"/>
                          </a:rPr>
                          <m:t>𝜎</m:t>
                        </m:r>
                      </m:e>
                    </m:d>
                    <m:r>
                      <a:rPr lang="en-US" i="1">
                        <a:latin typeface="Cambria Math"/>
                      </a:rPr>
                      <m:t>≈</m:t>
                    </m:r>
                    <m:d>
                      <m:dPr>
                        <m:ctrlPr>
                          <a:rPr lang="en-US" i="1">
                            <a:latin typeface="Cambria Math"/>
                          </a:rPr>
                        </m:ctrlPr>
                      </m:dPr>
                      <m:e>
                        <m:r>
                          <a:rPr lang="en-US" i="1">
                            <a:latin typeface="Cambria Math"/>
                          </a:rPr>
                          <m:t>𝑘</m:t>
                        </m:r>
                        <m:r>
                          <a:rPr lang="en-US" i="1">
                            <a:latin typeface="Cambria Math"/>
                          </a:rPr>
                          <m:t>−1</m:t>
                        </m:r>
                      </m:e>
                    </m:d>
                    <m:sSup>
                      <m:sSupPr>
                        <m:ctrlPr>
                          <a:rPr lang="en-US" i="1">
                            <a:latin typeface="Cambria Math"/>
                          </a:rPr>
                        </m:ctrlPr>
                      </m:sSupPr>
                      <m:e>
                        <m:r>
                          <a:rPr lang="en-US" i="1">
                            <a:latin typeface="Cambria Math"/>
                          </a:rPr>
                          <m:t>𝜎</m:t>
                        </m:r>
                      </m:e>
                      <m:sup>
                        <m:r>
                          <a:rPr lang="en-US" i="1">
                            <a:latin typeface="Cambria Math"/>
                          </a:rPr>
                          <m:t>2</m:t>
                        </m:r>
                      </m:sup>
                    </m:sSup>
                    <m:sSup>
                      <m:sSupPr>
                        <m:ctrlPr>
                          <a:rPr lang="en-US" i="1">
                            <a:latin typeface="Cambria Math"/>
                          </a:rPr>
                        </m:ctrlPr>
                      </m:sSupPr>
                      <m:e>
                        <m:r>
                          <a:rPr lang="en-US">
                            <a:latin typeface="Cambria Math"/>
                          </a:rPr>
                          <m:t>𝛻</m:t>
                        </m:r>
                      </m:e>
                      <m:sup>
                        <m:r>
                          <a:rPr lang="en-US" i="1">
                            <a:latin typeface="Cambria Math"/>
                          </a:rPr>
                          <m:t>2</m:t>
                        </m:r>
                      </m:sup>
                    </m:sSup>
                    <m:r>
                      <a:rPr lang="en-US" i="1">
                        <a:latin typeface="Cambria Math"/>
                      </a:rPr>
                      <m:t>𝐺</m:t>
                    </m:r>
                    <m:r>
                      <a:rPr lang="en-US" b="0" i="1" smtClean="0">
                        <a:latin typeface="Cambria Math"/>
                      </a:rPr>
                      <m:t>  </m:t>
                    </m:r>
                  </m:oMath>
                </a14:m>
                <a:r>
                  <a:rPr lang="en-US" dirty="0" smtClean="0"/>
                  <a:t>(</a:t>
                </a:r>
                <a:r>
                  <a:rPr lang="en-US" dirty="0"/>
                  <a:t>2.6)</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3"/>
                <a:stretch>
                  <a:fillRect l="-1630" t="-1617" r="-963"/>
                </a:stretch>
              </a:blipFill>
            </p:spPr>
            <p:txBody>
              <a:bodyPr/>
              <a:lstStyle/>
              <a:p>
                <a:r>
                  <a:rPr lang="en-US">
                    <a:noFill/>
                  </a:rPr>
                  <a:t> </a:t>
                </a:r>
              </a:p>
            </p:txBody>
          </p:sp>
        </mc:Fallback>
      </mc:AlternateContent>
      <p:pic>
        <p:nvPicPr>
          <p:cNvPr id="4" name="Picture 3"/>
          <p:cNvPicPr/>
          <p:nvPr/>
        </p:nvPicPr>
        <p:blipFill>
          <a:blip r:embed="rId4">
            <a:extLst>
              <a:ext uri="{28A0092B-C50C-407E-A947-70E740481C1C}">
                <a14:useLocalDpi xmlns:a14="http://schemas.microsoft.com/office/drawing/2010/main" val="0"/>
              </a:ext>
            </a:extLst>
          </a:blip>
          <a:srcRect/>
          <a:stretch>
            <a:fillRect/>
          </a:stretch>
        </p:blipFill>
        <p:spPr bwMode="auto">
          <a:xfrm>
            <a:off x="685800" y="2667000"/>
            <a:ext cx="4419600" cy="3505200"/>
          </a:xfrm>
          <a:prstGeom prst="rect">
            <a:avLst/>
          </a:prstGeom>
          <a:noFill/>
          <a:ln>
            <a:noFill/>
          </a:ln>
        </p:spPr>
      </p:pic>
      <p:pic>
        <p:nvPicPr>
          <p:cNvPr id="5" name="Picture 4"/>
          <p:cNvPicPr/>
          <p:nvPr/>
        </p:nvPicPr>
        <p:blipFill>
          <a:blip r:embed="rId5">
            <a:extLst>
              <a:ext uri="{28A0092B-C50C-407E-A947-70E740481C1C}">
                <a14:useLocalDpi xmlns:a14="http://schemas.microsoft.com/office/drawing/2010/main" val="0"/>
              </a:ext>
            </a:extLst>
          </a:blip>
          <a:srcRect/>
          <a:stretch>
            <a:fillRect/>
          </a:stretch>
        </p:blipFill>
        <p:spPr bwMode="auto">
          <a:xfrm>
            <a:off x="4659086" y="2793274"/>
            <a:ext cx="3886200" cy="3252651"/>
          </a:xfrm>
          <a:prstGeom prst="rect">
            <a:avLst/>
          </a:prstGeom>
          <a:noFill/>
          <a:ln>
            <a:noFill/>
          </a:ln>
        </p:spPr>
      </p:pic>
      <p:sp>
        <p:nvSpPr>
          <p:cNvPr id="6" name="TextBox 5"/>
          <p:cNvSpPr txBox="1"/>
          <p:nvPr/>
        </p:nvSpPr>
        <p:spPr>
          <a:xfrm>
            <a:off x="3352800" y="6172200"/>
            <a:ext cx="2057400" cy="523220"/>
          </a:xfrm>
          <a:prstGeom prst="rect">
            <a:avLst/>
          </a:prstGeom>
          <a:noFill/>
        </p:spPr>
        <p:txBody>
          <a:bodyPr wrap="square" rtlCol="0">
            <a:spAutoFit/>
          </a:bodyPr>
          <a:lstStyle/>
          <a:p>
            <a:r>
              <a:rPr lang="en-US" sz="2800" dirty="0"/>
              <a:t>k = √2.</a:t>
            </a:r>
          </a:p>
        </p:txBody>
      </p:sp>
      <p:sp>
        <p:nvSpPr>
          <p:cNvPr id="7" name="Title 1"/>
          <p:cNvSpPr>
            <a:spLocks noGrp="1"/>
          </p:cNvSpPr>
          <p:nvPr>
            <p:ph type="title"/>
          </p:nvPr>
        </p:nvSpPr>
        <p:spPr>
          <a:xfrm>
            <a:off x="1066800" y="0"/>
            <a:ext cx="7924800" cy="1143000"/>
          </a:xfrm>
        </p:spPr>
        <p:txBody>
          <a:bodyPr/>
          <a:lstStyle/>
          <a:p>
            <a:r>
              <a:rPr lang="en-US" dirty="0">
                <a:solidFill>
                  <a:schemeClr val="bg1"/>
                </a:solidFill>
              </a:rPr>
              <a:t>Scale-space </a:t>
            </a:r>
            <a:r>
              <a:rPr lang="en-US" dirty="0" err="1">
                <a:solidFill>
                  <a:schemeClr val="bg1"/>
                </a:solidFill>
              </a:rPr>
              <a:t>extrema</a:t>
            </a:r>
            <a:r>
              <a:rPr lang="en-US" dirty="0">
                <a:solidFill>
                  <a:schemeClr val="bg1"/>
                </a:solidFill>
              </a:rPr>
              <a:t> detection</a:t>
            </a:r>
          </a:p>
        </p:txBody>
      </p:sp>
      <p:sp>
        <p:nvSpPr>
          <p:cNvPr id="8" name="Slide Number Placeholder 7"/>
          <p:cNvSpPr>
            <a:spLocks noGrp="1"/>
          </p:cNvSpPr>
          <p:nvPr>
            <p:ph type="sldNum" sz="quarter" idx="12"/>
          </p:nvPr>
        </p:nvSpPr>
        <p:spPr/>
        <p:txBody>
          <a:bodyPr/>
          <a:lstStyle/>
          <a:p>
            <a:fld id="{620FF715-CA4F-4DA1-B8BB-1FA164268FAD}" type="slidenum">
              <a:rPr lang="en-US" smtClean="0"/>
              <a:t>11</a:t>
            </a:fld>
            <a:endParaRPr lang="en-US"/>
          </a:p>
        </p:txBody>
      </p:sp>
    </p:spTree>
    <p:extLst>
      <p:ext uri="{BB962C8B-B14F-4D97-AF65-F5344CB8AC3E}">
        <p14:creationId xmlns:p14="http://schemas.microsoft.com/office/powerpoint/2010/main" val="385166131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52600" y="5791200"/>
            <a:ext cx="6324600" cy="792163"/>
          </a:xfrm>
        </p:spPr>
        <p:txBody>
          <a:bodyPr/>
          <a:lstStyle/>
          <a:p>
            <a:pPr marL="0" indent="0" algn="ctr">
              <a:buNone/>
            </a:pPr>
            <a:r>
              <a:rPr lang="en-US" dirty="0"/>
              <a:t>Hình 2.1.1:hệ số </a:t>
            </a:r>
            <a:r>
              <a:rPr lang="en-US" dirty="0" smtClean="0"/>
              <a:t>k</a:t>
            </a:r>
            <a:endParaRPr lang="en-US" dirty="0"/>
          </a:p>
        </p:txBody>
      </p:sp>
      <p:pic>
        <p:nvPicPr>
          <p:cNvPr id="4" name="Picture 3"/>
          <p:cNvPicPr/>
          <p:nvPr/>
        </p:nvPicPr>
        <p:blipFill>
          <a:blip r:embed="rId3">
            <a:extLst>
              <a:ext uri="{28A0092B-C50C-407E-A947-70E740481C1C}">
                <a14:useLocalDpi xmlns:a14="http://schemas.microsoft.com/office/drawing/2010/main" val="0"/>
              </a:ext>
            </a:extLst>
          </a:blip>
          <a:srcRect/>
          <a:stretch>
            <a:fillRect/>
          </a:stretch>
        </p:blipFill>
        <p:spPr bwMode="auto">
          <a:xfrm>
            <a:off x="533400" y="1524000"/>
            <a:ext cx="7772400" cy="4267200"/>
          </a:xfrm>
          <a:prstGeom prst="rect">
            <a:avLst/>
          </a:prstGeom>
          <a:noFill/>
          <a:ln>
            <a:noFill/>
          </a:ln>
        </p:spPr>
      </p:pic>
      <p:sp>
        <p:nvSpPr>
          <p:cNvPr id="5" name="Title 1"/>
          <p:cNvSpPr>
            <a:spLocks noGrp="1"/>
          </p:cNvSpPr>
          <p:nvPr>
            <p:ph type="title"/>
          </p:nvPr>
        </p:nvSpPr>
        <p:spPr>
          <a:xfrm>
            <a:off x="1066800" y="0"/>
            <a:ext cx="7924800" cy="1143000"/>
          </a:xfrm>
        </p:spPr>
        <p:txBody>
          <a:bodyPr/>
          <a:lstStyle/>
          <a:p>
            <a:r>
              <a:rPr lang="en-US" dirty="0">
                <a:solidFill>
                  <a:schemeClr val="bg1"/>
                </a:solidFill>
              </a:rPr>
              <a:t>Scale-space </a:t>
            </a:r>
            <a:r>
              <a:rPr lang="en-US" dirty="0" err="1">
                <a:solidFill>
                  <a:schemeClr val="bg1"/>
                </a:solidFill>
              </a:rPr>
              <a:t>extrema</a:t>
            </a:r>
            <a:r>
              <a:rPr lang="en-US" dirty="0">
                <a:solidFill>
                  <a:schemeClr val="bg1"/>
                </a:solidFill>
              </a:rPr>
              <a:t> detection</a:t>
            </a:r>
          </a:p>
        </p:txBody>
      </p:sp>
      <p:sp>
        <p:nvSpPr>
          <p:cNvPr id="6" name="Slide Number Placeholder 5"/>
          <p:cNvSpPr>
            <a:spLocks noGrp="1"/>
          </p:cNvSpPr>
          <p:nvPr>
            <p:ph type="sldNum" sz="quarter" idx="12"/>
          </p:nvPr>
        </p:nvSpPr>
        <p:spPr/>
        <p:txBody>
          <a:bodyPr/>
          <a:lstStyle/>
          <a:p>
            <a:fld id="{620FF715-CA4F-4DA1-B8BB-1FA164268FAD}" type="slidenum">
              <a:rPr lang="en-US" smtClean="0"/>
              <a:t>12</a:t>
            </a:fld>
            <a:endParaRPr lang="en-US"/>
          </a:p>
        </p:txBody>
      </p:sp>
    </p:spTree>
    <p:extLst>
      <p:ext uri="{BB962C8B-B14F-4D97-AF65-F5344CB8AC3E}">
        <p14:creationId xmlns:p14="http://schemas.microsoft.com/office/powerpoint/2010/main" val="39840648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a:extLst>
              <a:ext uri="{28A0092B-C50C-407E-A947-70E740481C1C}">
                <a14:useLocalDpi xmlns:a14="http://schemas.microsoft.com/office/drawing/2010/main" val="0"/>
              </a:ext>
            </a:extLst>
          </a:blip>
          <a:srcRect/>
          <a:stretch>
            <a:fillRect/>
          </a:stretch>
        </p:blipFill>
        <p:spPr bwMode="auto">
          <a:xfrm>
            <a:off x="2209800" y="1524000"/>
            <a:ext cx="4419600" cy="4191000"/>
          </a:xfrm>
          <a:prstGeom prst="rect">
            <a:avLst/>
          </a:prstGeom>
          <a:noFill/>
          <a:ln>
            <a:noFill/>
          </a:ln>
        </p:spPr>
      </p:pic>
      <p:sp>
        <p:nvSpPr>
          <p:cNvPr id="5" name="Rectangle 4"/>
          <p:cNvSpPr/>
          <p:nvPr/>
        </p:nvSpPr>
        <p:spPr>
          <a:xfrm>
            <a:off x="1676400" y="5842000"/>
            <a:ext cx="5940922" cy="523220"/>
          </a:xfrm>
          <a:prstGeom prst="rect">
            <a:avLst/>
          </a:prstGeom>
        </p:spPr>
        <p:txBody>
          <a:bodyPr wrap="none">
            <a:spAutoFit/>
          </a:bodyPr>
          <a:lstStyle/>
          <a:p>
            <a:r>
              <a:rPr lang="en-US" sz="2800" dirty="0"/>
              <a:t>Hình 2.2:Phát hiện cực trị của hàm DoG</a:t>
            </a:r>
          </a:p>
        </p:txBody>
      </p:sp>
      <p:sp>
        <p:nvSpPr>
          <p:cNvPr id="6" name="Title 1"/>
          <p:cNvSpPr>
            <a:spLocks noGrp="1"/>
          </p:cNvSpPr>
          <p:nvPr>
            <p:ph type="title"/>
          </p:nvPr>
        </p:nvSpPr>
        <p:spPr>
          <a:xfrm>
            <a:off x="1066800" y="0"/>
            <a:ext cx="7924800" cy="1143000"/>
          </a:xfrm>
        </p:spPr>
        <p:txBody>
          <a:bodyPr/>
          <a:lstStyle/>
          <a:p>
            <a:r>
              <a:rPr lang="en-US" dirty="0">
                <a:solidFill>
                  <a:schemeClr val="bg1"/>
                </a:solidFill>
              </a:rPr>
              <a:t>Scale-space </a:t>
            </a:r>
            <a:r>
              <a:rPr lang="en-US" dirty="0" err="1">
                <a:solidFill>
                  <a:schemeClr val="bg1"/>
                </a:solidFill>
              </a:rPr>
              <a:t>extrema</a:t>
            </a:r>
            <a:r>
              <a:rPr lang="en-US" dirty="0">
                <a:solidFill>
                  <a:schemeClr val="bg1"/>
                </a:solidFill>
              </a:rPr>
              <a:t> detection</a:t>
            </a:r>
          </a:p>
        </p:txBody>
      </p:sp>
      <p:sp>
        <p:nvSpPr>
          <p:cNvPr id="3" name="Slide Number Placeholder 2"/>
          <p:cNvSpPr>
            <a:spLocks noGrp="1"/>
          </p:cNvSpPr>
          <p:nvPr>
            <p:ph type="sldNum" sz="quarter" idx="12"/>
          </p:nvPr>
        </p:nvSpPr>
        <p:spPr/>
        <p:txBody>
          <a:bodyPr/>
          <a:lstStyle/>
          <a:p>
            <a:fld id="{620FF715-CA4F-4DA1-B8BB-1FA164268FAD}" type="slidenum">
              <a:rPr lang="en-US" smtClean="0"/>
              <a:t>13</a:t>
            </a:fld>
            <a:endParaRPr lang="en-US"/>
          </a:p>
        </p:txBody>
      </p:sp>
    </p:spTree>
    <p:extLst>
      <p:ext uri="{BB962C8B-B14F-4D97-AF65-F5344CB8AC3E}">
        <p14:creationId xmlns:p14="http://schemas.microsoft.com/office/powerpoint/2010/main" val="77806023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algn="just"/>
            <a:r>
              <a:rPr lang="en-US" sz="2800" dirty="0" err="1">
                <a:latin typeface="Arial" pitchFamily="34" charset="0"/>
                <a:cs typeface="Arial" pitchFamily="34" charset="0"/>
              </a:rPr>
              <a:t>M</a:t>
            </a:r>
            <a:r>
              <a:rPr lang="en-US" sz="2800" dirty="0" err="1" smtClean="0">
                <a:latin typeface="Arial" pitchFamily="34" charset="0"/>
                <a:cs typeface="Arial" pitchFamily="34" charset="0"/>
              </a:rPr>
              <a:t>ỗi</a:t>
            </a:r>
            <a:r>
              <a:rPr lang="en-US" sz="2800" dirty="0" smtClean="0">
                <a:latin typeface="Arial" pitchFamily="34" charset="0"/>
                <a:cs typeface="Arial" pitchFamily="34" charset="0"/>
              </a:rPr>
              <a:t> </a:t>
            </a:r>
            <a:r>
              <a:rPr lang="en-US" sz="2800" dirty="0">
                <a:latin typeface="Arial" pitchFamily="34" charset="0"/>
                <a:cs typeface="Arial" pitchFamily="34" charset="0"/>
              </a:rPr>
              <a:t>điểm mẫu được so sánh với </a:t>
            </a:r>
            <a:r>
              <a:rPr lang="en-US" sz="2800" dirty="0" smtClean="0">
                <a:latin typeface="Arial" pitchFamily="34" charset="0"/>
                <a:cs typeface="Arial" pitchFamily="34" charset="0"/>
              </a:rPr>
              <a:t>8 </a:t>
            </a:r>
            <a:r>
              <a:rPr lang="en-US" sz="2800" dirty="0">
                <a:latin typeface="Arial" pitchFamily="34" charset="0"/>
                <a:cs typeface="Arial" pitchFamily="34" charset="0"/>
              </a:rPr>
              <a:t>điểm láng giềng của bức ảnh hiện tại và </a:t>
            </a:r>
            <a:r>
              <a:rPr lang="en-US" sz="2800" dirty="0" smtClean="0">
                <a:latin typeface="Arial" pitchFamily="34" charset="0"/>
                <a:cs typeface="Arial" pitchFamily="34" charset="0"/>
              </a:rPr>
              <a:t>9 </a:t>
            </a:r>
            <a:r>
              <a:rPr lang="en-US" sz="2800" dirty="0">
                <a:latin typeface="Arial" pitchFamily="34" charset="0"/>
                <a:cs typeface="Arial" pitchFamily="34" charset="0"/>
              </a:rPr>
              <a:t>điểm láng giềng ở tỉ lệ trên và dưới. Nó được chọn khi và chỉ khi nó lớn hơn tất cả các nước láng giềng hoặc nhỏ hơn tất cả. </a:t>
            </a:r>
          </a:p>
        </p:txBody>
      </p:sp>
      <p:sp>
        <p:nvSpPr>
          <p:cNvPr id="4" name="Title 1"/>
          <p:cNvSpPr>
            <a:spLocks noGrp="1"/>
          </p:cNvSpPr>
          <p:nvPr>
            <p:ph type="title"/>
          </p:nvPr>
        </p:nvSpPr>
        <p:spPr>
          <a:xfrm>
            <a:off x="1066800" y="0"/>
            <a:ext cx="7924800" cy="1143000"/>
          </a:xfrm>
        </p:spPr>
        <p:txBody>
          <a:bodyPr/>
          <a:lstStyle/>
          <a:p>
            <a:r>
              <a:rPr lang="en-US" dirty="0">
                <a:solidFill>
                  <a:schemeClr val="bg1"/>
                </a:solidFill>
              </a:rPr>
              <a:t>Scale-space </a:t>
            </a:r>
            <a:r>
              <a:rPr lang="en-US" dirty="0" err="1">
                <a:solidFill>
                  <a:schemeClr val="bg1"/>
                </a:solidFill>
              </a:rPr>
              <a:t>extrema</a:t>
            </a:r>
            <a:r>
              <a:rPr lang="en-US" dirty="0">
                <a:solidFill>
                  <a:schemeClr val="bg1"/>
                </a:solidFill>
              </a:rPr>
              <a:t> detection</a:t>
            </a:r>
          </a:p>
        </p:txBody>
      </p:sp>
      <p:sp>
        <p:nvSpPr>
          <p:cNvPr id="5" name="Slide Number Placeholder 4"/>
          <p:cNvSpPr>
            <a:spLocks noGrp="1"/>
          </p:cNvSpPr>
          <p:nvPr>
            <p:ph type="sldNum" sz="quarter" idx="12"/>
          </p:nvPr>
        </p:nvSpPr>
        <p:spPr/>
        <p:txBody>
          <a:bodyPr/>
          <a:lstStyle/>
          <a:p>
            <a:fld id="{620FF715-CA4F-4DA1-B8BB-1FA164268FAD}" type="slidenum">
              <a:rPr lang="en-US" smtClean="0"/>
              <a:t>14</a:t>
            </a:fld>
            <a:endParaRPr lang="en-US"/>
          </a:p>
        </p:txBody>
      </p:sp>
    </p:spTree>
    <p:extLst>
      <p:ext uri="{BB962C8B-B14F-4D97-AF65-F5344CB8AC3E}">
        <p14:creationId xmlns:p14="http://schemas.microsoft.com/office/powerpoint/2010/main" val="338907224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0" y="1143000"/>
            <a:ext cx="7086600" cy="762000"/>
          </a:xfrm>
        </p:spPr>
        <p:txBody>
          <a:bodyPr>
            <a:normAutofit/>
          </a:bodyPr>
          <a:lstStyle/>
          <a:p>
            <a:r>
              <a:rPr lang="en-US" sz="2800" b="1" dirty="0"/>
              <a:t>Tần suất lấy mẫu trong miền không gian</a:t>
            </a:r>
          </a:p>
        </p:txBody>
      </p:sp>
      <p:sp>
        <p:nvSpPr>
          <p:cNvPr id="3" name="Content Placeholder 2"/>
          <p:cNvSpPr>
            <a:spLocks noGrp="1"/>
          </p:cNvSpPr>
          <p:nvPr>
            <p:ph idx="1"/>
          </p:nvPr>
        </p:nvSpPr>
        <p:spPr>
          <a:xfrm>
            <a:off x="838200" y="5562600"/>
            <a:ext cx="7924800" cy="648607"/>
          </a:xfrm>
        </p:spPr>
        <p:txBody>
          <a:bodyPr>
            <a:normAutofit/>
          </a:bodyPr>
          <a:lstStyle/>
          <a:p>
            <a:pPr marL="0" indent="0">
              <a:buNone/>
            </a:pPr>
            <a:r>
              <a:rPr lang="en-US" sz="2800" dirty="0" smtClean="0">
                <a:latin typeface="Arial" pitchFamily="34" charset="0"/>
                <a:cs typeface="Arial" pitchFamily="34" charset="0"/>
              </a:rPr>
              <a:t>Hình </a:t>
            </a:r>
            <a:r>
              <a:rPr lang="en-US" sz="2800" dirty="0">
                <a:latin typeface="Arial" pitchFamily="34" charset="0"/>
                <a:cs typeface="Arial" pitchFamily="34" charset="0"/>
              </a:rPr>
              <a:t>2.4: Thứ tự làm mịn cho mỗi </a:t>
            </a:r>
            <a:r>
              <a:rPr lang="en-US" sz="2800" dirty="0" smtClean="0">
                <a:latin typeface="Arial" pitchFamily="34" charset="0"/>
                <a:cs typeface="Arial" pitchFamily="34" charset="0"/>
              </a:rPr>
              <a:t>Octave</a:t>
            </a:r>
            <a:endParaRPr lang="en-US" sz="2800" dirty="0">
              <a:latin typeface="Arial" pitchFamily="34" charset="0"/>
              <a:cs typeface="Arial" pitchFamily="34" charset="0"/>
            </a:endParaRPr>
          </a:p>
        </p:txBody>
      </p:sp>
      <p:sp>
        <p:nvSpPr>
          <p:cNvPr id="4" name="Rectangle 2"/>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1025"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800" y="1752600"/>
            <a:ext cx="5715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2514600" y="6019800"/>
            <a:ext cx="5486400" cy="523220"/>
          </a:xfrm>
          <a:prstGeom prst="rect">
            <a:avLst/>
          </a:prstGeom>
          <a:noFill/>
        </p:spPr>
        <p:txBody>
          <a:bodyPr wrap="square" rtlCol="0">
            <a:spAutoFit/>
          </a:bodyPr>
          <a:lstStyle/>
          <a:p>
            <a:r>
              <a:rPr lang="en-US" sz="2800" b="1" dirty="0" smtClean="0"/>
              <a:t>=&gt; </a:t>
            </a:r>
            <a:r>
              <a:rPr lang="en-US" sz="2800" b="1" dirty="0"/>
              <a:t>σ </a:t>
            </a:r>
            <a:r>
              <a:rPr lang="en-US" sz="2800" b="1" dirty="0" smtClean="0"/>
              <a:t>=1.6 (tối ưu)</a:t>
            </a:r>
            <a:endParaRPr lang="en-US" sz="2800" b="1" dirty="0"/>
          </a:p>
        </p:txBody>
      </p:sp>
      <p:sp>
        <p:nvSpPr>
          <p:cNvPr id="7" name="Title 1"/>
          <p:cNvSpPr txBox="1">
            <a:spLocks/>
          </p:cNvSpPr>
          <p:nvPr/>
        </p:nvSpPr>
        <p:spPr>
          <a:xfrm>
            <a:off x="1066800" y="0"/>
            <a:ext cx="79248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mtClean="0">
                <a:solidFill>
                  <a:schemeClr val="bg1"/>
                </a:solidFill>
              </a:rPr>
              <a:t>Scale-space extrema detection</a:t>
            </a:r>
            <a:endParaRPr lang="en-US" dirty="0">
              <a:solidFill>
                <a:schemeClr val="bg1"/>
              </a:solidFill>
            </a:endParaRPr>
          </a:p>
        </p:txBody>
      </p:sp>
      <p:sp>
        <p:nvSpPr>
          <p:cNvPr id="5" name="Slide Number Placeholder 4"/>
          <p:cNvSpPr>
            <a:spLocks noGrp="1"/>
          </p:cNvSpPr>
          <p:nvPr>
            <p:ph type="sldNum" sz="quarter" idx="12"/>
          </p:nvPr>
        </p:nvSpPr>
        <p:spPr/>
        <p:txBody>
          <a:bodyPr/>
          <a:lstStyle/>
          <a:p>
            <a:fld id="{620FF715-CA4F-4DA1-B8BB-1FA164268FAD}" type="slidenum">
              <a:rPr lang="en-US" smtClean="0"/>
              <a:t>15</a:t>
            </a:fld>
            <a:endParaRPr lang="en-US"/>
          </a:p>
        </p:txBody>
      </p:sp>
    </p:spTree>
    <p:extLst>
      <p:ext uri="{BB962C8B-B14F-4D97-AF65-F5344CB8AC3E}">
        <p14:creationId xmlns:p14="http://schemas.microsoft.com/office/powerpoint/2010/main" val="371424094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00201"/>
            <a:ext cx="8229600" cy="533400"/>
          </a:xfrm>
        </p:spPr>
        <p:txBody>
          <a:bodyPr>
            <a:normAutofit lnSpcReduction="10000"/>
          </a:bodyPr>
          <a:lstStyle/>
          <a:p>
            <a:r>
              <a:rPr lang="en-US" dirty="0" smtClean="0"/>
              <a:t>Tần suất lấy mẫu tỉ lệ:</a:t>
            </a:r>
            <a:endParaRPr lang="en-US" dirty="0"/>
          </a:p>
        </p:txBody>
      </p:sp>
      <p:pic>
        <p:nvPicPr>
          <p:cNvPr id="4" name="Picture 3"/>
          <p:cNvPicPr/>
          <p:nvPr/>
        </p:nvPicPr>
        <p:blipFill>
          <a:blip r:embed="rId2">
            <a:extLst>
              <a:ext uri="{28A0092B-C50C-407E-A947-70E740481C1C}">
                <a14:useLocalDpi xmlns:a14="http://schemas.microsoft.com/office/drawing/2010/main" val="0"/>
              </a:ext>
            </a:extLst>
          </a:blip>
          <a:srcRect/>
          <a:stretch>
            <a:fillRect/>
          </a:stretch>
        </p:blipFill>
        <p:spPr bwMode="auto">
          <a:xfrm>
            <a:off x="914400" y="2042568"/>
            <a:ext cx="7772400" cy="3748632"/>
          </a:xfrm>
          <a:prstGeom prst="rect">
            <a:avLst/>
          </a:prstGeom>
          <a:noFill/>
          <a:ln>
            <a:noFill/>
          </a:ln>
        </p:spPr>
      </p:pic>
      <p:sp>
        <p:nvSpPr>
          <p:cNvPr id="5" name="Rectangle 4"/>
          <p:cNvSpPr/>
          <p:nvPr/>
        </p:nvSpPr>
        <p:spPr>
          <a:xfrm>
            <a:off x="1066800" y="5943600"/>
            <a:ext cx="7433445" cy="523220"/>
          </a:xfrm>
          <a:prstGeom prst="rect">
            <a:avLst/>
          </a:prstGeom>
        </p:spPr>
        <p:txBody>
          <a:bodyPr wrap="none">
            <a:spAutoFit/>
          </a:bodyPr>
          <a:lstStyle/>
          <a:p>
            <a:r>
              <a:rPr lang="en-US" sz="2800" dirty="0">
                <a:latin typeface="Arial" pitchFamily="34" charset="0"/>
                <a:cs typeface="Arial" pitchFamily="34" charset="0"/>
              </a:rPr>
              <a:t>Hình 2.3: Số lượng mẫu tỷ lệ trên mỗi Octave</a:t>
            </a:r>
          </a:p>
        </p:txBody>
      </p:sp>
      <p:sp>
        <p:nvSpPr>
          <p:cNvPr id="6" name="Title 1"/>
          <p:cNvSpPr>
            <a:spLocks noGrp="1"/>
          </p:cNvSpPr>
          <p:nvPr>
            <p:ph type="title"/>
          </p:nvPr>
        </p:nvSpPr>
        <p:spPr>
          <a:xfrm>
            <a:off x="1066800" y="0"/>
            <a:ext cx="7924800" cy="1143000"/>
          </a:xfrm>
        </p:spPr>
        <p:txBody>
          <a:bodyPr/>
          <a:lstStyle/>
          <a:p>
            <a:r>
              <a:rPr lang="en-US" dirty="0">
                <a:solidFill>
                  <a:schemeClr val="bg1"/>
                </a:solidFill>
              </a:rPr>
              <a:t>Scale-space </a:t>
            </a:r>
            <a:r>
              <a:rPr lang="en-US" dirty="0" err="1">
                <a:solidFill>
                  <a:schemeClr val="bg1"/>
                </a:solidFill>
              </a:rPr>
              <a:t>extrema</a:t>
            </a:r>
            <a:r>
              <a:rPr lang="en-US" dirty="0">
                <a:solidFill>
                  <a:schemeClr val="bg1"/>
                </a:solidFill>
              </a:rPr>
              <a:t> detection</a:t>
            </a:r>
          </a:p>
        </p:txBody>
      </p:sp>
      <p:sp>
        <p:nvSpPr>
          <p:cNvPr id="7" name="Slide Number Placeholder 6"/>
          <p:cNvSpPr>
            <a:spLocks noGrp="1"/>
          </p:cNvSpPr>
          <p:nvPr>
            <p:ph type="sldNum" sz="quarter" idx="12"/>
          </p:nvPr>
        </p:nvSpPr>
        <p:spPr/>
        <p:txBody>
          <a:bodyPr/>
          <a:lstStyle/>
          <a:p>
            <a:fld id="{620FF715-CA4F-4DA1-B8BB-1FA164268FAD}" type="slidenum">
              <a:rPr lang="en-US" smtClean="0"/>
              <a:t>16</a:t>
            </a:fld>
            <a:endParaRPr lang="en-US"/>
          </a:p>
        </p:txBody>
      </p:sp>
    </p:spTree>
    <p:extLst>
      <p:ext uri="{BB962C8B-B14F-4D97-AF65-F5344CB8AC3E}">
        <p14:creationId xmlns:p14="http://schemas.microsoft.com/office/powerpoint/2010/main" val="97247225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vi-VN" sz="2800" dirty="0" smtClean="0">
                <a:latin typeface="Arial" pitchFamily="34" charset="0"/>
                <a:cs typeface="Arial" pitchFamily="34" charset="0"/>
              </a:rPr>
              <a:t>Nh</a:t>
            </a:r>
            <a:r>
              <a:rPr lang="en-US" sz="2800" dirty="0">
                <a:latin typeface="Arial" pitchFamily="34" charset="0"/>
                <a:cs typeface="Arial" pitchFamily="34" charset="0"/>
              </a:rPr>
              <a:t>ư</a:t>
            </a:r>
            <a:r>
              <a:rPr lang="vi-VN" sz="2800" dirty="0" smtClean="0">
                <a:latin typeface="Arial" pitchFamily="34" charset="0"/>
                <a:cs typeface="Arial" pitchFamily="34" charset="0"/>
              </a:rPr>
              <a:t> </a:t>
            </a:r>
            <a:r>
              <a:rPr lang="vi-VN" sz="2800" dirty="0">
                <a:latin typeface="Arial" pitchFamily="34" charset="0"/>
                <a:cs typeface="Arial" pitchFamily="34" charset="0"/>
              </a:rPr>
              <a:t>biểu đồ này cho thấy, độ lặp lại cao nhất thu </a:t>
            </a:r>
            <a:r>
              <a:rPr lang="vi-VN" sz="2800" dirty="0" smtClean="0">
                <a:latin typeface="Arial" pitchFamily="34" charset="0"/>
                <a:cs typeface="Arial" pitchFamily="34" charset="0"/>
              </a:rPr>
              <a:t>đ</a:t>
            </a:r>
            <a:r>
              <a:rPr lang="en-US" sz="2800" dirty="0" smtClean="0">
                <a:latin typeface="Arial" pitchFamily="34" charset="0"/>
                <a:cs typeface="Arial" pitchFamily="34" charset="0"/>
              </a:rPr>
              <a:t>ư</a:t>
            </a:r>
            <a:r>
              <a:rPr lang="vi-VN" sz="2800" dirty="0" smtClean="0">
                <a:latin typeface="Arial" pitchFamily="34" charset="0"/>
                <a:cs typeface="Arial" pitchFamily="34" charset="0"/>
              </a:rPr>
              <a:t>ợc </a:t>
            </a:r>
            <a:r>
              <a:rPr lang="vi-VN" sz="2800" dirty="0">
                <a:latin typeface="Arial" pitchFamily="34" charset="0"/>
                <a:cs typeface="Arial" pitchFamily="34" charset="0"/>
              </a:rPr>
              <a:t>khi lấy mẫu 3 thang mỗi octave</a:t>
            </a:r>
            <a:r>
              <a:rPr lang="vi-VN" sz="2800" dirty="0" smtClean="0">
                <a:latin typeface="Arial" pitchFamily="34" charset="0"/>
                <a:cs typeface="Arial" pitchFamily="34" charset="0"/>
              </a:rPr>
              <a:t>.</a:t>
            </a:r>
            <a:endParaRPr lang="en-US" sz="2800" dirty="0" smtClean="0">
              <a:latin typeface="Arial" pitchFamily="34" charset="0"/>
              <a:cs typeface="Arial" pitchFamily="34" charset="0"/>
            </a:endParaRPr>
          </a:p>
          <a:p>
            <a:pPr lvl="0"/>
            <a:r>
              <a:rPr lang="en-US" sz="2800" dirty="0">
                <a:latin typeface="Arial" pitchFamily="34" charset="0"/>
                <a:cs typeface="Arial" pitchFamily="34" charset="0"/>
              </a:rPr>
              <a:t>Số keypoint tăng lên với việc tăng tỉ lệ mẫu và tổng số các đối sánh đúng cũng tăng. Tuy nhiên, chi phí của việc tính toán cũng tăng lên với con số này, vì vậy mà ta lựa chọn sử dụng chỉ 3 mẫu tỉ lệ mỗi octave.</a:t>
            </a:r>
          </a:p>
          <a:p>
            <a:endParaRPr lang="en-US" sz="2800" dirty="0">
              <a:latin typeface="Arial" pitchFamily="34" charset="0"/>
              <a:cs typeface="Arial" pitchFamily="34" charset="0"/>
            </a:endParaRPr>
          </a:p>
        </p:txBody>
      </p:sp>
      <p:sp>
        <p:nvSpPr>
          <p:cNvPr id="4" name="Title 1"/>
          <p:cNvSpPr>
            <a:spLocks noGrp="1"/>
          </p:cNvSpPr>
          <p:nvPr>
            <p:ph type="title"/>
          </p:nvPr>
        </p:nvSpPr>
        <p:spPr>
          <a:xfrm>
            <a:off x="1066800" y="0"/>
            <a:ext cx="7924800" cy="1143000"/>
          </a:xfrm>
        </p:spPr>
        <p:txBody>
          <a:bodyPr/>
          <a:lstStyle/>
          <a:p>
            <a:r>
              <a:rPr lang="en-US" dirty="0">
                <a:solidFill>
                  <a:schemeClr val="bg1"/>
                </a:solidFill>
              </a:rPr>
              <a:t>Scale-space </a:t>
            </a:r>
            <a:r>
              <a:rPr lang="en-US" dirty="0" err="1">
                <a:solidFill>
                  <a:schemeClr val="bg1"/>
                </a:solidFill>
              </a:rPr>
              <a:t>extrema</a:t>
            </a:r>
            <a:r>
              <a:rPr lang="en-US" dirty="0">
                <a:solidFill>
                  <a:schemeClr val="bg1"/>
                </a:solidFill>
              </a:rPr>
              <a:t> detection</a:t>
            </a:r>
          </a:p>
        </p:txBody>
      </p:sp>
      <p:sp>
        <p:nvSpPr>
          <p:cNvPr id="2" name="Slide Number Placeholder 1"/>
          <p:cNvSpPr>
            <a:spLocks noGrp="1"/>
          </p:cNvSpPr>
          <p:nvPr>
            <p:ph type="sldNum" sz="quarter" idx="12"/>
          </p:nvPr>
        </p:nvSpPr>
        <p:spPr/>
        <p:txBody>
          <a:bodyPr/>
          <a:lstStyle/>
          <a:p>
            <a:fld id="{620FF715-CA4F-4DA1-B8BB-1FA164268FAD}" type="slidenum">
              <a:rPr lang="en-US" smtClean="0"/>
              <a:t>17</a:t>
            </a:fld>
            <a:endParaRPr lang="en-US"/>
          </a:p>
        </p:txBody>
      </p:sp>
    </p:spTree>
    <p:extLst>
      <p:ext uri="{BB962C8B-B14F-4D97-AF65-F5344CB8AC3E}">
        <p14:creationId xmlns:p14="http://schemas.microsoft.com/office/powerpoint/2010/main" val="77067200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62000" y="1600200"/>
            <a:ext cx="7772400" cy="4525963"/>
          </a:xfrm>
        </p:spPr>
        <p:txBody>
          <a:bodyPr>
            <a:normAutofit/>
          </a:bodyPr>
          <a:lstStyle/>
          <a:p>
            <a:pPr marL="0" indent="0" algn="just">
              <a:buNone/>
            </a:pPr>
            <a:r>
              <a:rPr lang="en-US" sz="2400" dirty="0" smtClean="0">
                <a:latin typeface="Arial" pitchFamily="34" charset="0"/>
                <a:cs typeface="Arial" pitchFamily="34" charset="0"/>
              </a:rPr>
              <a:t>VD: </a:t>
            </a:r>
            <a:r>
              <a:rPr lang="vi-VN" sz="2400" dirty="0" smtClean="0">
                <a:latin typeface="Arial" pitchFamily="34" charset="0"/>
                <a:cs typeface="Arial" pitchFamily="34" charset="0"/>
              </a:rPr>
              <a:t>Ta </a:t>
            </a:r>
            <a:r>
              <a:rPr lang="vi-VN" sz="2400" dirty="0">
                <a:latin typeface="Arial" pitchFamily="34" charset="0"/>
                <a:cs typeface="Arial" pitchFamily="34" charset="0"/>
              </a:rPr>
              <a:t>giả định rằng các hình ảnh ban đầu có một vệt mờ tối thiểu </a:t>
            </a:r>
            <a:r>
              <a:rPr lang="el-GR" sz="2400" dirty="0">
                <a:latin typeface="Arial" pitchFamily="34" charset="0"/>
                <a:cs typeface="Arial" pitchFamily="34" charset="0"/>
              </a:rPr>
              <a:t>σ = 0,5 (</a:t>
            </a:r>
            <a:r>
              <a:rPr lang="vi-VN" sz="2400" dirty="0">
                <a:latin typeface="Arial" pitchFamily="34" charset="0"/>
                <a:cs typeface="Arial" pitchFamily="34" charset="0"/>
              </a:rPr>
              <a:t>mức tối thiểu cần thiết để ngăn chặn hiện </a:t>
            </a:r>
            <a:r>
              <a:rPr lang="vi-VN" sz="2400" dirty="0" smtClean="0">
                <a:latin typeface="Arial" pitchFamily="34" charset="0"/>
                <a:cs typeface="Arial" pitchFamily="34" charset="0"/>
              </a:rPr>
              <a:t>t</a:t>
            </a:r>
            <a:r>
              <a:rPr lang="en-US" sz="2400" dirty="0">
                <a:latin typeface="Arial" pitchFamily="34" charset="0"/>
                <a:cs typeface="Arial" pitchFamily="34" charset="0"/>
              </a:rPr>
              <a:t>ư</a:t>
            </a:r>
            <a:r>
              <a:rPr lang="vi-VN" sz="2400" dirty="0" smtClean="0">
                <a:latin typeface="Arial" pitchFamily="34" charset="0"/>
                <a:cs typeface="Arial" pitchFamily="34" charset="0"/>
              </a:rPr>
              <a:t>ợng </a:t>
            </a:r>
            <a:r>
              <a:rPr lang="vi-VN" sz="2400" dirty="0">
                <a:latin typeface="Arial" pitchFamily="34" charset="0"/>
                <a:cs typeface="Arial" pitchFamily="34" charset="0"/>
              </a:rPr>
              <a:t>răng </a:t>
            </a:r>
            <a:r>
              <a:rPr lang="vi-VN" sz="2400" dirty="0" smtClean="0">
                <a:latin typeface="Arial" pitchFamily="34" charset="0"/>
                <a:cs typeface="Arial" pitchFamily="34" charset="0"/>
              </a:rPr>
              <a:t>c</a:t>
            </a:r>
            <a:r>
              <a:rPr lang="en-US" sz="2400" dirty="0" smtClean="0">
                <a:latin typeface="Arial" pitchFamily="34" charset="0"/>
                <a:cs typeface="Arial" pitchFamily="34" charset="0"/>
              </a:rPr>
              <a:t>ư </a:t>
            </a:r>
            <a:r>
              <a:rPr lang="vi-VN" sz="2400" dirty="0" smtClean="0">
                <a:latin typeface="Arial" pitchFamily="34" charset="0"/>
                <a:cs typeface="Arial" pitchFamily="34" charset="0"/>
              </a:rPr>
              <a:t>a </a:t>
            </a:r>
            <a:r>
              <a:rPr lang="vi-VN" sz="2400" dirty="0">
                <a:latin typeface="Arial" pitchFamily="34" charset="0"/>
                <a:cs typeface="Arial" pitchFamily="34" charset="0"/>
              </a:rPr>
              <a:t>tại </a:t>
            </a:r>
            <a:r>
              <a:rPr lang="vi-VN" sz="2400" dirty="0" smtClean="0">
                <a:latin typeface="Arial" pitchFamily="34" charset="0"/>
                <a:cs typeface="Arial" pitchFamily="34" charset="0"/>
              </a:rPr>
              <a:t>đ</a:t>
            </a:r>
            <a:r>
              <a:rPr lang="en-US" sz="2400" dirty="0" smtClean="0">
                <a:latin typeface="Arial" pitchFamily="34" charset="0"/>
                <a:cs typeface="Arial" pitchFamily="34" charset="0"/>
              </a:rPr>
              <a:t>ư</a:t>
            </a:r>
            <a:r>
              <a:rPr lang="vi-VN" sz="2400" dirty="0" smtClean="0">
                <a:latin typeface="Arial" pitchFamily="34" charset="0"/>
                <a:cs typeface="Arial" pitchFamily="34" charset="0"/>
              </a:rPr>
              <a:t>ờng </a:t>
            </a:r>
            <a:r>
              <a:rPr lang="vi-VN" sz="2400" dirty="0">
                <a:latin typeface="Arial" pitchFamily="34" charset="0"/>
                <a:cs typeface="Arial" pitchFamily="34" charset="0"/>
              </a:rPr>
              <a:t>biên ảnh), và do đó để tăng các điểm ảnh ta cần tăng gấp đôi giá trị </a:t>
            </a:r>
            <a:r>
              <a:rPr lang="el-GR" sz="2400" dirty="0">
                <a:latin typeface="Arial" pitchFamily="34" charset="0"/>
                <a:cs typeface="Arial" pitchFamily="34" charset="0"/>
              </a:rPr>
              <a:t>σ = 1,0 </a:t>
            </a:r>
            <a:r>
              <a:rPr lang="vi-VN" sz="2400" dirty="0">
                <a:latin typeface="Arial" pitchFamily="34" charset="0"/>
                <a:cs typeface="Arial" pitchFamily="34" charset="0"/>
              </a:rPr>
              <a:t>Điều này có nghĩa rằng việc làm mịn bổ sung là cần thiết </a:t>
            </a:r>
            <a:r>
              <a:rPr lang="vi-VN" sz="2400" dirty="0" smtClean="0">
                <a:latin typeface="Arial" pitchFamily="34" charset="0"/>
                <a:cs typeface="Arial" pitchFamily="34" charset="0"/>
              </a:rPr>
              <a:t>tr</a:t>
            </a:r>
            <a:r>
              <a:rPr lang="en-US" sz="2400" dirty="0" smtClean="0">
                <a:latin typeface="Arial" pitchFamily="34" charset="0"/>
                <a:cs typeface="Arial" pitchFamily="34" charset="0"/>
              </a:rPr>
              <a:t>ư</a:t>
            </a:r>
            <a:r>
              <a:rPr lang="vi-VN" sz="2400" dirty="0" smtClean="0">
                <a:latin typeface="Arial" pitchFamily="34" charset="0"/>
                <a:cs typeface="Arial" pitchFamily="34" charset="0"/>
              </a:rPr>
              <a:t>ớc </a:t>
            </a:r>
            <a:r>
              <a:rPr lang="vi-VN" sz="2400" dirty="0">
                <a:latin typeface="Arial" pitchFamily="34" charset="0"/>
                <a:cs typeface="Arial" pitchFamily="34" charset="0"/>
              </a:rPr>
              <a:t>khi tạo ra các octave đầu tiên của không gian tỉ lệ. Việc tăng gấp đôi hình ảnh làm </a:t>
            </a:r>
            <a:r>
              <a:rPr lang="vi-VN" sz="2400" dirty="0" smtClean="0">
                <a:latin typeface="Arial" pitchFamily="34" charset="0"/>
                <a:cs typeface="Arial" pitchFamily="34" charset="0"/>
              </a:rPr>
              <a:t>tăng </a:t>
            </a:r>
            <a:r>
              <a:rPr lang="vi-VN" sz="2400" dirty="0">
                <a:latin typeface="Arial" pitchFamily="34" charset="0"/>
                <a:cs typeface="Arial" pitchFamily="34" charset="0"/>
              </a:rPr>
              <a:t>số </a:t>
            </a:r>
            <a:r>
              <a:rPr lang="vi-VN" sz="2400" dirty="0" smtClean="0">
                <a:latin typeface="Arial" pitchFamily="34" charset="0"/>
                <a:cs typeface="Arial" pitchFamily="34" charset="0"/>
              </a:rPr>
              <a:t>l</a:t>
            </a:r>
            <a:r>
              <a:rPr lang="en-US" sz="2400" dirty="0" smtClean="0">
                <a:latin typeface="Arial" pitchFamily="34" charset="0"/>
                <a:cs typeface="Arial" pitchFamily="34" charset="0"/>
              </a:rPr>
              <a:t>ư</a:t>
            </a:r>
            <a:r>
              <a:rPr lang="vi-VN" sz="2400" dirty="0" smtClean="0">
                <a:latin typeface="Arial" pitchFamily="34" charset="0"/>
                <a:cs typeface="Arial" pitchFamily="34" charset="0"/>
              </a:rPr>
              <a:t>ợng </a:t>
            </a:r>
            <a:r>
              <a:rPr lang="vi-VN" sz="2400" dirty="0">
                <a:latin typeface="Arial" pitchFamily="34" charset="0"/>
                <a:cs typeface="Arial" pitchFamily="34" charset="0"/>
              </a:rPr>
              <a:t>các keypoint ổn định gần gấp 4.</a:t>
            </a:r>
            <a:endParaRPr lang="en-US" sz="2400" dirty="0">
              <a:latin typeface="Arial" pitchFamily="34" charset="0"/>
              <a:cs typeface="Arial" pitchFamily="34" charset="0"/>
            </a:endParaRPr>
          </a:p>
        </p:txBody>
      </p:sp>
      <p:sp>
        <p:nvSpPr>
          <p:cNvPr id="4" name="Title 1"/>
          <p:cNvSpPr>
            <a:spLocks noGrp="1"/>
          </p:cNvSpPr>
          <p:nvPr>
            <p:ph type="title"/>
          </p:nvPr>
        </p:nvSpPr>
        <p:spPr>
          <a:xfrm>
            <a:off x="1066800" y="0"/>
            <a:ext cx="7924800" cy="1143000"/>
          </a:xfrm>
        </p:spPr>
        <p:txBody>
          <a:bodyPr/>
          <a:lstStyle/>
          <a:p>
            <a:r>
              <a:rPr lang="en-US" dirty="0">
                <a:solidFill>
                  <a:schemeClr val="bg1"/>
                </a:solidFill>
              </a:rPr>
              <a:t>Scale-space </a:t>
            </a:r>
            <a:r>
              <a:rPr lang="en-US" dirty="0" err="1">
                <a:solidFill>
                  <a:schemeClr val="bg1"/>
                </a:solidFill>
              </a:rPr>
              <a:t>extrema</a:t>
            </a:r>
            <a:r>
              <a:rPr lang="en-US" dirty="0">
                <a:solidFill>
                  <a:schemeClr val="bg1"/>
                </a:solidFill>
              </a:rPr>
              <a:t> detection</a:t>
            </a:r>
          </a:p>
        </p:txBody>
      </p:sp>
      <p:sp>
        <p:nvSpPr>
          <p:cNvPr id="5" name="Slide Number Placeholder 4"/>
          <p:cNvSpPr>
            <a:spLocks noGrp="1"/>
          </p:cNvSpPr>
          <p:nvPr>
            <p:ph type="sldNum" sz="quarter" idx="12"/>
          </p:nvPr>
        </p:nvSpPr>
        <p:spPr/>
        <p:txBody>
          <a:bodyPr/>
          <a:lstStyle/>
          <a:p>
            <a:fld id="{620FF715-CA4F-4DA1-B8BB-1FA164268FAD}" type="slidenum">
              <a:rPr lang="en-US" smtClean="0"/>
              <a:t>18</a:t>
            </a:fld>
            <a:endParaRPr lang="en-US"/>
          </a:p>
        </p:txBody>
      </p:sp>
    </p:spTree>
    <p:extLst>
      <p:ext uri="{BB962C8B-B14F-4D97-AF65-F5344CB8AC3E}">
        <p14:creationId xmlns:p14="http://schemas.microsoft.com/office/powerpoint/2010/main" val="332045259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a:extLst>
              <a:ext uri="{28A0092B-C50C-407E-A947-70E740481C1C}">
                <a14:useLocalDpi xmlns:a14="http://schemas.microsoft.com/office/drawing/2010/main" val="0"/>
              </a:ext>
            </a:extLst>
          </a:blip>
          <a:srcRect/>
          <a:stretch>
            <a:fillRect/>
          </a:stretch>
        </p:blipFill>
        <p:spPr bwMode="auto">
          <a:xfrm>
            <a:off x="1066800" y="1574527"/>
            <a:ext cx="7162800" cy="4292873"/>
          </a:xfrm>
          <a:prstGeom prst="rect">
            <a:avLst/>
          </a:prstGeom>
          <a:noFill/>
          <a:ln>
            <a:noFill/>
          </a:ln>
        </p:spPr>
      </p:pic>
      <p:pic>
        <p:nvPicPr>
          <p:cNvPr id="5" name="Picture 4"/>
          <p:cNvPicPr/>
          <p:nvPr/>
        </p:nvPicPr>
        <p:blipFill>
          <a:blip r:embed="rId3">
            <a:extLst>
              <a:ext uri="{28A0092B-C50C-407E-A947-70E740481C1C}">
                <a14:useLocalDpi xmlns:a14="http://schemas.microsoft.com/office/drawing/2010/main" val="0"/>
              </a:ext>
            </a:extLst>
          </a:blip>
          <a:srcRect/>
          <a:stretch>
            <a:fillRect/>
          </a:stretch>
        </p:blipFill>
        <p:spPr bwMode="auto">
          <a:xfrm>
            <a:off x="1219200" y="1636212"/>
            <a:ext cx="7086600" cy="4459788"/>
          </a:xfrm>
          <a:prstGeom prst="rect">
            <a:avLst/>
          </a:prstGeom>
          <a:noFill/>
          <a:ln>
            <a:noFill/>
          </a:ln>
        </p:spPr>
      </p:pic>
      <p:pic>
        <p:nvPicPr>
          <p:cNvPr id="6" name="Picture 5"/>
          <p:cNvPicPr/>
          <p:nvPr/>
        </p:nvPicPr>
        <p:blipFill>
          <a:blip r:embed="rId4">
            <a:extLst>
              <a:ext uri="{28A0092B-C50C-407E-A947-70E740481C1C}">
                <a14:useLocalDpi xmlns:a14="http://schemas.microsoft.com/office/drawing/2010/main" val="0"/>
              </a:ext>
            </a:extLst>
          </a:blip>
          <a:srcRect/>
          <a:stretch>
            <a:fillRect/>
          </a:stretch>
        </p:blipFill>
        <p:spPr bwMode="auto">
          <a:xfrm>
            <a:off x="1219200" y="1615893"/>
            <a:ext cx="7010400" cy="4480107"/>
          </a:xfrm>
          <a:prstGeom prst="rect">
            <a:avLst/>
          </a:prstGeom>
          <a:noFill/>
          <a:ln>
            <a:noFill/>
          </a:ln>
        </p:spPr>
      </p:pic>
      <p:pic>
        <p:nvPicPr>
          <p:cNvPr id="7" name="Picture 6"/>
          <p:cNvPicPr/>
          <p:nvPr/>
        </p:nvPicPr>
        <p:blipFill>
          <a:blip r:embed="rId5">
            <a:extLst>
              <a:ext uri="{28A0092B-C50C-407E-A947-70E740481C1C}">
                <a14:useLocalDpi xmlns:a14="http://schemas.microsoft.com/office/drawing/2010/main" val="0"/>
              </a:ext>
            </a:extLst>
          </a:blip>
          <a:srcRect/>
          <a:stretch>
            <a:fillRect/>
          </a:stretch>
        </p:blipFill>
        <p:spPr bwMode="auto">
          <a:xfrm>
            <a:off x="1235529" y="1636212"/>
            <a:ext cx="6994071" cy="4459788"/>
          </a:xfrm>
          <a:prstGeom prst="rect">
            <a:avLst/>
          </a:prstGeom>
          <a:noFill/>
          <a:ln>
            <a:noFill/>
          </a:ln>
        </p:spPr>
      </p:pic>
      <p:pic>
        <p:nvPicPr>
          <p:cNvPr id="9" name="Picture 8"/>
          <p:cNvPicPr/>
          <p:nvPr/>
        </p:nvPicPr>
        <p:blipFill>
          <a:blip r:embed="rId6">
            <a:extLst>
              <a:ext uri="{28A0092B-C50C-407E-A947-70E740481C1C}">
                <a14:useLocalDpi xmlns:a14="http://schemas.microsoft.com/office/drawing/2010/main" val="0"/>
              </a:ext>
            </a:extLst>
          </a:blip>
          <a:srcRect/>
          <a:stretch>
            <a:fillRect/>
          </a:stretch>
        </p:blipFill>
        <p:spPr bwMode="auto">
          <a:xfrm>
            <a:off x="1235529" y="1615893"/>
            <a:ext cx="6994071" cy="4480107"/>
          </a:xfrm>
          <a:prstGeom prst="rect">
            <a:avLst/>
          </a:prstGeom>
          <a:noFill/>
          <a:ln>
            <a:noFill/>
          </a:ln>
        </p:spPr>
      </p:pic>
      <p:pic>
        <p:nvPicPr>
          <p:cNvPr id="10" name="Picture 9"/>
          <p:cNvPicPr/>
          <p:nvPr/>
        </p:nvPicPr>
        <p:blipFill>
          <a:blip r:embed="rId7">
            <a:extLst>
              <a:ext uri="{28A0092B-C50C-407E-A947-70E740481C1C}">
                <a14:useLocalDpi xmlns:a14="http://schemas.microsoft.com/office/drawing/2010/main" val="0"/>
              </a:ext>
            </a:extLst>
          </a:blip>
          <a:srcRect/>
          <a:stretch>
            <a:fillRect/>
          </a:stretch>
        </p:blipFill>
        <p:spPr bwMode="auto">
          <a:xfrm>
            <a:off x="1235529" y="1615892"/>
            <a:ext cx="6994071" cy="4480107"/>
          </a:xfrm>
          <a:prstGeom prst="rect">
            <a:avLst/>
          </a:prstGeom>
          <a:noFill/>
          <a:ln>
            <a:noFill/>
          </a:ln>
        </p:spPr>
      </p:pic>
      <p:pic>
        <p:nvPicPr>
          <p:cNvPr id="11" name="Picture 10"/>
          <p:cNvPicPr/>
          <p:nvPr/>
        </p:nvPicPr>
        <p:blipFill>
          <a:blip r:embed="rId8">
            <a:extLst>
              <a:ext uri="{28A0092B-C50C-407E-A947-70E740481C1C}">
                <a14:useLocalDpi xmlns:a14="http://schemas.microsoft.com/office/drawing/2010/main" val="0"/>
              </a:ext>
            </a:extLst>
          </a:blip>
          <a:srcRect/>
          <a:stretch>
            <a:fillRect/>
          </a:stretch>
        </p:blipFill>
        <p:spPr bwMode="auto">
          <a:xfrm>
            <a:off x="1219200" y="1599926"/>
            <a:ext cx="7010400" cy="4496073"/>
          </a:xfrm>
          <a:prstGeom prst="rect">
            <a:avLst/>
          </a:prstGeom>
          <a:noFill/>
          <a:ln>
            <a:noFill/>
          </a:ln>
        </p:spPr>
      </p:pic>
      <p:sp>
        <p:nvSpPr>
          <p:cNvPr id="12" name="Title 1"/>
          <p:cNvSpPr>
            <a:spLocks noGrp="1"/>
          </p:cNvSpPr>
          <p:nvPr>
            <p:ph type="title"/>
          </p:nvPr>
        </p:nvSpPr>
        <p:spPr>
          <a:xfrm>
            <a:off x="1066800" y="0"/>
            <a:ext cx="7924800" cy="1143000"/>
          </a:xfrm>
        </p:spPr>
        <p:txBody>
          <a:bodyPr/>
          <a:lstStyle/>
          <a:p>
            <a:r>
              <a:rPr lang="en-US" dirty="0" smtClean="0">
                <a:solidFill>
                  <a:schemeClr val="bg1"/>
                </a:solidFill>
              </a:rPr>
              <a:t>Scale-space </a:t>
            </a:r>
            <a:r>
              <a:rPr lang="en-US" dirty="0" err="1" smtClean="0">
                <a:solidFill>
                  <a:schemeClr val="bg1"/>
                </a:solidFill>
              </a:rPr>
              <a:t>extrema</a:t>
            </a:r>
            <a:r>
              <a:rPr lang="en-US" dirty="0" smtClean="0">
                <a:solidFill>
                  <a:schemeClr val="bg1"/>
                </a:solidFill>
              </a:rPr>
              <a:t> detection</a:t>
            </a:r>
            <a:endParaRPr lang="en-US" dirty="0">
              <a:solidFill>
                <a:schemeClr val="bg1"/>
              </a:solidFill>
            </a:endParaRPr>
          </a:p>
        </p:txBody>
      </p:sp>
      <p:sp>
        <p:nvSpPr>
          <p:cNvPr id="3" name="Slide Number Placeholder 2"/>
          <p:cNvSpPr>
            <a:spLocks noGrp="1"/>
          </p:cNvSpPr>
          <p:nvPr>
            <p:ph type="sldNum" sz="quarter" idx="12"/>
          </p:nvPr>
        </p:nvSpPr>
        <p:spPr/>
        <p:txBody>
          <a:bodyPr/>
          <a:lstStyle/>
          <a:p>
            <a:fld id="{620FF715-CA4F-4DA1-B8BB-1FA164268FAD}" type="slidenum">
              <a:rPr lang="en-US" smtClean="0"/>
              <a:t>19</a:t>
            </a:fld>
            <a:endParaRPr lang="en-US"/>
          </a:p>
        </p:txBody>
      </p:sp>
    </p:spTree>
    <p:extLst>
      <p:ext uri="{BB962C8B-B14F-4D97-AF65-F5344CB8AC3E}">
        <p14:creationId xmlns:p14="http://schemas.microsoft.com/office/powerpoint/2010/main" val="2785792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0"/>
            <a:ext cx="7924800" cy="1143000"/>
          </a:xfrm>
        </p:spPr>
        <p:txBody>
          <a:bodyPr/>
          <a:lstStyle/>
          <a:p>
            <a:r>
              <a:rPr lang="en-US" dirty="0" err="1" smtClean="0">
                <a:solidFill>
                  <a:schemeClr val="bg1"/>
                </a:solidFill>
              </a:rPr>
              <a:t>Mở</a:t>
            </a:r>
            <a:r>
              <a:rPr lang="en-US" dirty="0" smtClean="0">
                <a:solidFill>
                  <a:schemeClr val="bg1"/>
                </a:solidFill>
              </a:rPr>
              <a:t> </a:t>
            </a:r>
            <a:r>
              <a:rPr lang="en-US" dirty="0" err="1" smtClean="0">
                <a:solidFill>
                  <a:schemeClr val="bg1"/>
                </a:solidFill>
              </a:rPr>
              <a:t>đầu</a:t>
            </a:r>
            <a:endParaRPr lang="en-US" dirty="0">
              <a:solidFill>
                <a:schemeClr val="bg1"/>
              </a:solidFill>
            </a:endParaRPr>
          </a:p>
        </p:txBody>
      </p:sp>
      <p:sp>
        <p:nvSpPr>
          <p:cNvPr id="6" name="Slide Number Placeholder 5"/>
          <p:cNvSpPr>
            <a:spLocks noGrp="1"/>
          </p:cNvSpPr>
          <p:nvPr>
            <p:ph type="sldNum" sz="quarter" idx="12"/>
          </p:nvPr>
        </p:nvSpPr>
        <p:spPr/>
        <p:txBody>
          <a:bodyPr/>
          <a:lstStyle/>
          <a:p>
            <a:fld id="{620FF715-CA4F-4DA1-B8BB-1FA164268FAD}" type="slidenum">
              <a:rPr lang="en-US" smtClean="0"/>
              <a:t>2</a:t>
            </a:fld>
            <a:endParaRPr lang="en-US"/>
          </a:p>
        </p:txBody>
      </p:sp>
      <p:sp>
        <p:nvSpPr>
          <p:cNvPr id="3" name="TextBox 2"/>
          <p:cNvSpPr txBox="1"/>
          <p:nvPr/>
        </p:nvSpPr>
        <p:spPr>
          <a:xfrm>
            <a:off x="914400" y="1371600"/>
            <a:ext cx="7620000" cy="1569660"/>
          </a:xfrm>
          <a:prstGeom prst="rect">
            <a:avLst/>
          </a:prstGeom>
          <a:noFill/>
        </p:spPr>
        <p:txBody>
          <a:bodyPr wrap="square" rtlCol="0">
            <a:spAutoFit/>
          </a:bodyPr>
          <a:lstStyle/>
          <a:p>
            <a:pPr algn="just"/>
            <a:r>
              <a:rPr lang="en-US" sz="2400" dirty="0" smtClean="0">
                <a:latin typeface="Arial" pitchFamily="34" charset="0"/>
                <a:cs typeface="Arial" pitchFamily="34" charset="0"/>
              </a:rPr>
              <a:t>David G. Lowe</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Nhà</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khoa</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học</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máy</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tính</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người</a:t>
            </a:r>
            <a:r>
              <a:rPr lang="en-US" sz="2400" dirty="0" smtClean="0">
                <a:latin typeface="Arial" pitchFamily="34" charset="0"/>
                <a:cs typeface="Arial" pitchFamily="34" charset="0"/>
              </a:rPr>
              <a:t> Canada, </a:t>
            </a:r>
            <a:r>
              <a:rPr lang="en-US" sz="2400" dirty="0" err="1" smtClean="0">
                <a:latin typeface="Arial" pitchFamily="34" charset="0"/>
                <a:cs typeface="Arial" pitchFamily="34" charset="0"/>
              </a:rPr>
              <a:t>một</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nhà</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nghiên</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cứu</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trong</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lĩnh</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vực</a:t>
            </a:r>
            <a:r>
              <a:rPr lang="en-US" sz="2400" dirty="0" smtClean="0">
                <a:latin typeface="Arial" pitchFamily="34" charset="0"/>
                <a:cs typeface="Arial" pitchFamily="34" charset="0"/>
              </a:rPr>
              <a:t> Computer Vision, </a:t>
            </a:r>
            <a:r>
              <a:rPr lang="en-US" sz="2400" dirty="0" err="1" smtClean="0">
                <a:latin typeface="Arial" pitchFamily="34" charset="0"/>
                <a:cs typeface="Arial" pitchFamily="34" charset="0"/>
              </a:rPr>
              <a:t>nhận</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dạng</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đối</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tượng</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và</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các</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mô</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hình</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tính</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toán</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về</a:t>
            </a:r>
            <a:r>
              <a:rPr lang="en-US" sz="2400" dirty="0" smtClean="0">
                <a:latin typeface="Arial" pitchFamily="34" charset="0"/>
                <a:cs typeface="Arial" pitchFamily="34" charset="0"/>
              </a:rPr>
              <a:t> human vision. </a:t>
            </a:r>
            <a:endParaRPr lang="en-US" sz="2400" dirty="0">
              <a:latin typeface="Arial" pitchFamily="34" charset="0"/>
              <a:cs typeface="Arial" pitchFamily="34" charset="0"/>
            </a:endParaRPr>
          </a:p>
        </p:txBody>
      </p:sp>
      <p:pic>
        <p:nvPicPr>
          <p:cNvPr id="8" name="Picture 7" descr="David Lowe"/>
          <p:cNvPicPr/>
          <p:nvPr/>
        </p:nvPicPr>
        <p:blipFill>
          <a:blip r:embed="rId2">
            <a:extLst>
              <a:ext uri="{28A0092B-C50C-407E-A947-70E740481C1C}">
                <a14:useLocalDpi xmlns:a14="http://schemas.microsoft.com/office/drawing/2010/main" val="0"/>
              </a:ext>
            </a:extLst>
          </a:blip>
          <a:srcRect/>
          <a:stretch>
            <a:fillRect/>
          </a:stretch>
        </p:blipFill>
        <p:spPr bwMode="auto">
          <a:xfrm>
            <a:off x="1981200" y="3225800"/>
            <a:ext cx="4724400" cy="3048000"/>
          </a:xfrm>
          <a:prstGeom prst="rect">
            <a:avLst/>
          </a:prstGeom>
          <a:noFill/>
          <a:ln>
            <a:noFill/>
          </a:ln>
        </p:spPr>
      </p:pic>
    </p:spTree>
    <p:extLst>
      <p:ext uri="{BB962C8B-B14F-4D97-AF65-F5344CB8AC3E}">
        <p14:creationId xmlns:p14="http://schemas.microsoft.com/office/powerpoint/2010/main" val="1790252568"/>
      </p:ext>
    </p:extLst>
  </p:cSld>
  <p:clrMapOvr>
    <a:masterClrMapping/>
  </p:clrMapOvr>
  <p:transition spd="slow">
    <p:push dir="u"/>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99886" y="0"/>
            <a:ext cx="8229600" cy="1143000"/>
          </a:xfrm>
        </p:spPr>
        <p:txBody>
          <a:bodyPr/>
          <a:lstStyle/>
          <a:p>
            <a:r>
              <a:rPr lang="vi-VN" dirty="0" smtClean="0">
                <a:solidFill>
                  <a:schemeClr val="bg1"/>
                </a:solidFill>
              </a:rPr>
              <a:t>Keypoint Localization</a:t>
            </a:r>
            <a:endParaRPr lang="en-US" dirty="0"/>
          </a:p>
        </p:txBody>
      </p:sp>
      <p:sp>
        <p:nvSpPr>
          <p:cNvPr id="3" name="Content Placeholder 2"/>
          <p:cNvSpPr>
            <a:spLocks noGrp="1"/>
          </p:cNvSpPr>
          <p:nvPr>
            <p:ph idx="1"/>
          </p:nvPr>
        </p:nvSpPr>
        <p:spPr/>
        <p:txBody>
          <a:bodyPr/>
          <a:lstStyle/>
          <a:p>
            <a:r>
              <a:rPr lang="vi-VN" dirty="0" smtClean="0"/>
              <a:t>Các điểm keypoint được lựa chọn từ bước trên. </a:t>
            </a:r>
          </a:p>
          <a:p>
            <a:pPr marL="0" indent="0">
              <a:buNone/>
            </a:pPr>
            <a:endParaRPr 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0943" y="2971800"/>
            <a:ext cx="7067550" cy="2838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7707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098"/>
                                        </p:tgtEl>
                                        <p:attrNameLst>
                                          <p:attrName>style.visibility</p:attrName>
                                        </p:attrNameLst>
                                      </p:cBhvr>
                                      <p:to>
                                        <p:strVal val="visible"/>
                                      </p:to>
                                    </p:set>
                                    <p:anim calcmode="lin" valueType="num">
                                      <p:cBhvr additive="base">
                                        <p:cTn id="13" dur="500" fill="hold"/>
                                        <p:tgtEl>
                                          <p:spTgt spid="4098"/>
                                        </p:tgtEl>
                                        <p:attrNameLst>
                                          <p:attrName>ppt_x</p:attrName>
                                        </p:attrNameLst>
                                      </p:cBhvr>
                                      <p:tavLst>
                                        <p:tav tm="0">
                                          <p:val>
                                            <p:strVal val="#ppt_x"/>
                                          </p:val>
                                        </p:tav>
                                        <p:tav tm="100000">
                                          <p:val>
                                            <p:strVal val="#ppt_x"/>
                                          </p:val>
                                        </p:tav>
                                      </p:tavLst>
                                    </p:anim>
                                    <p:anim calcmode="lin" valueType="num">
                                      <p:cBhvr additive="base">
                                        <p:cTn id="14" dur="500" fill="hold"/>
                                        <p:tgtEl>
                                          <p:spTgt spid="409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99886" y="0"/>
            <a:ext cx="8229600" cy="1143000"/>
          </a:xfrm>
        </p:spPr>
        <p:txBody>
          <a:bodyPr/>
          <a:lstStyle/>
          <a:p>
            <a:r>
              <a:rPr lang="vi-VN" dirty="0" smtClean="0">
                <a:solidFill>
                  <a:schemeClr val="bg1"/>
                </a:solidFill>
              </a:rPr>
              <a:t>Keypoint Localization</a:t>
            </a:r>
            <a:endParaRPr lang="en-US" dirty="0"/>
          </a:p>
        </p:txBody>
      </p:sp>
      <p:sp>
        <p:nvSpPr>
          <p:cNvPr id="3" name="Content Placeholder 2"/>
          <p:cNvSpPr>
            <a:spLocks noGrp="1"/>
          </p:cNvSpPr>
          <p:nvPr>
            <p:ph idx="1"/>
          </p:nvPr>
        </p:nvSpPr>
        <p:spPr/>
        <p:txBody>
          <a:bodyPr/>
          <a:lstStyle/>
          <a:p>
            <a:r>
              <a:rPr lang="vi-VN" dirty="0" smtClean="0"/>
              <a:t>Rất nhiều keypoint =&gt; Cần loại bỏ các điểm dư thừa</a:t>
            </a:r>
          </a:p>
          <a:p>
            <a:r>
              <a:rPr lang="vi-VN" dirty="0" smtClean="0"/>
              <a:t>3 bước:</a:t>
            </a:r>
          </a:p>
          <a:p>
            <a:endParaRPr lang="vi-VN" dirty="0" smtClean="0"/>
          </a:p>
          <a:p>
            <a:pPr marL="0" indent="0">
              <a:buNone/>
            </a:pPr>
            <a:endParaRPr lang="en-US" dirty="0"/>
          </a:p>
        </p:txBody>
      </p:sp>
      <p:graphicFrame>
        <p:nvGraphicFramePr>
          <p:cNvPr id="4" name="Diagram 3"/>
          <p:cNvGraphicFramePr/>
          <p:nvPr>
            <p:extLst>
              <p:ext uri="{D42A27DB-BD31-4B8C-83A1-F6EECF244321}">
                <p14:modId xmlns:p14="http://schemas.microsoft.com/office/powerpoint/2010/main" val="1357422962"/>
              </p:ext>
            </p:extLst>
          </p:nvPr>
        </p:nvGraphicFramePr>
        <p:xfrm>
          <a:off x="1600200" y="2286000"/>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21885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99886" y="0"/>
            <a:ext cx="8229600" cy="1143000"/>
          </a:xfrm>
        </p:spPr>
        <p:txBody>
          <a:bodyPr/>
          <a:lstStyle/>
          <a:p>
            <a:r>
              <a:rPr lang="vi-VN" dirty="0" smtClean="0">
                <a:solidFill>
                  <a:schemeClr val="bg1"/>
                </a:solidFill>
              </a:rPr>
              <a:t>Keypoint Localization</a:t>
            </a:r>
            <a:endParaRPr lang="en-US" dirty="0"/>
          </a:p>
        </p:txBody>
      </p:sp>
      <p:sp>
        <p:nvSpPr>
          <p:cNvPr id="3" name="Content Placeholder 2"/>
          <p:cNvSpPr>
            <a:spLocks noGrp="1"/>
          </p:cNvSpPr>
          <p:nvPr>
            <p:ph idx="1"/>
          </p:nvPr>
        </p:nvSpPr>
        <p:spPr/>
        <p:txBody>
          <a:bodyPr>
            <a:normAutofit/>
          </a:bodyPr>
          <a:lstStyle/>
          <a:p>
            <a:pPr marL="514350" indent="-514350">
              <a:buAutoNum type="arabicPeriod"/>
            </a:pPr>
            <a:r>
              <a:rPr lang="vi-VN" dirty="0" smtClean="0"/>
              <a:t>Nội suy dữ liệu gần nhất:</a:t>
            </a:r>
          </a:p>
          <a:p>
            <a:pPr marL="0" indent="0">
              <a:buNone/>
            </a:pPr>
            <a:r>
              <a:rPr lang="vi-VN" dirty="0"/>
              <a:t> </a:t>
            </a:r>
            <a:r>
              <a:rPr lang="vi-VN" dirty="0" smtClean="0"/>
              <a:t>chuỗi Taylor mở rộng cho hàm DoG: 	</a:t>
            </a:r>
          </a:p>
          <a:p>
            <a:pPr marL="0" indent="0">
              <a:buNone/>
            </a:pPr>
            <a:r>
              <a:rPr lang="vi-VN" dirty="0" smtClean="0"/>
              <a:t>Đặt:</a:t>
            </a:r>
          </a:p>
          <a:p>
            <a:pPr marL="0" indent="0">
              <a:buNone/>
            </a:pPr>
            <a:endParaRPr lang="vi-VN" dirty="0" smtClean="0"/>
          </a:p>
          <a:p>
            <a:pPr marL="0" indent="0">
              <a:buNone/>
            </a:pPr>
            <a:r>
              <a:rPr lang="vi-VN" dirty="0" smtClean="0"/>
              <a:t>							-&gt; 0</a:t>
            </a:r>
          </a:p>
          <a:p>
            <a:pPr marL="0" indent="0">
              <a:buNone/>
            </a:pPr>
            <a:endParaRPr lang="vi-VN" dirty="0"/>
          </a:p>
          <a:p>
            <a:pPr marL="0" indent="0">
              <a:buNone/>
            </a:pPr>
            <a:r>
              <a:rPr lang="vi-VN" dirty="0" smtClean="0"/>
              <a:t>=&gt;</a:t>
            </a:r>
          </a:p>
        </p:txBody>
      </p:sp>
      <p:pic>
        <p:nvPicPr>
          <p:cNvPr id="512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3733800"/>
            <a:ext cx="5715000" cy="1057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3504" y="2819400"/>
            <a:ext cx="2305050" cy="542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5"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600" y="4791075"/>
            <a:ext cx="3829050" cy="1181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23280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5124"/>
                                        </p:tgtEl>
                                        <p:attrNameLst>
                                          <p:attrName>style.visibility</p:attrName>
                                        </p:attrNameLst>
                                      </p:cBhvr>
                                      <p:to>
                                        <p:strVal val="visible"/>
                                      </p:to>
                                    </p:set>
                                    <p:anim calcmode="lin" valueType="num">
                                      <p:cBhvr additive="base">
                                        <p:cTn id="21" dur="500" fill="hold"/>
                                        <p:tgtEl>
                                          <p:spTgt spid="5124"/>
                                        </p:tgtEl>
                                        <p:attrNameLst>
                                          <p:attrName>ppt_x</p:attrName>
                                        </p:attrNameLst>
                                      </p:cBhvr>
                                      <p:tavLst>
                                        <p:tav tm="0">
                                          <p:val>
                                            <p:strVal val="#ppt_x"/>
                                          </p:val>
                                        </p:tav>
                                        <p:tav tm="100000">
                                          <p:val>
                                            <p:strVal val="#ppt_x"/>
                                          </p:val>
                                        </p:tav>
                                      </p:tavLst>
                                    </p:anim>
                                    <p:anim calcmode="lin" valueType="num">
                                      <p:cBhvr additive="base">
                                        <p:cTn id="22" dur="500" fill="hold"/>
                                        <p:tgtEl>
                                          <p:spTgt spid="5124"/>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5123"/>
                                        </p:tgtEl>
                                        <p:attrNameLst>
                                          <p:attrName>style.visibility</p:attrName>
                                        </p:attrNameLst>
                                      </p:cBhvr>
                                      <p:to>
                                        <p:strVal val="visible"/>
                                      </p:to>
                                    </p:set>
                                    <p:anim calcmode="lin" valueType="num">
                                      <p:cBhvr additive="base">
                                        <p:cTn id="27" dur="500" fill="hold"/>
                                        <p:tgtEl>
                                          <p:spTgt spid="5123"/>
                                        </p:tgtEl>
                                        <p:attrNameLst>
                                          <p:attrName>ppt_x</p:attrName>
                                        </p:attrNameLst>
                                      </p:cBhvr>
                                      <p:tavLst>
                                        <p:tav tm="0">
                                          <p:val>
                                            <p:strVal val="#ppt_x"/>
                                          </p:val>
                                        </p:tav>
                                        <p:tav tm="100000">
                                          <p:val>
                                            <p:strVal val="#ppt_x"/>
                                          </p:val>
                                        </p:tav>
                                      </p:tavLst>
                                    </p:anim>
                                    <p:anim calcmode="lin" valueType="num">
                                      <p:cBhvr additive="base">
                                        <p:cTn id="28" dur="500" fill="hold"/>
                                        <p:tgtEl>
                                          <p:spTgt spid="5123"/>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5125"/>
                                        </p:tgtEl>
                                        <p:attrNameLst>
                                          <p:attrName>style.visibility</p:attrName>
                                        </p:attrNameLst>
                                      </p:cBhvr>
                                      <p:to>
                                        <p:strVal val="visible"/>
                                      </p:to>
                                    </p:set>
                                    <p:anim calcmode="lin" valueType="num">
                                      <p:cBhvr additive="base">
                                        <p:cTn id="33" dur="500" fill="hold"/>
                                        <p:tgtEl>
                                          <p:spTgt spid="5125"/>
                                        </p:tgtEl>
                                        <p:attrNameLst>
                                          <p:attrName>ppt_x</p:attrName>
                                        </p:attrNameLst>
                                      </p:cBhvr>
                                      <p:tavLst>
                                        <p:tav tm="0">
                                          <p:val>
                                            <p:strVal val="#ppt_x"/>
                                          </p:val>
                                        </p:tav>
                                        <p:tav tm="100000">
                                          <p:val>
                                            <p:strVal val="#ppt_x"/>
                                          </p:val>
                                        </p:tav>
                                      </p:tavLst>
                                    </p:anim>
                                    <p:anim calcmode="lin" valueType="num">
                                      <p:cBhvr additive="base">
                                        <p:cTn id="34" dur="500" fill="hold"/>
                                        <p:tgtEl>
                                          <p:spTgt spid="51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99886" y="0"/>
            <a:ext cx="8229600" cy="1143000"/>
          </a:xfrm>
        </p:spPr>
        <p:txBody>
          <a:bodyPr/>
          <a:lstStyle/>
          <a:p>
            <a:r>
              <a:rPr lang="vi-VN" dirty="0" smtClean="0">
                <a:solidFill>
                  <a:schemeClr val="bg1"/>
                </a:solidFill>
              </a:rPr>
              <a:t>Keypoint Localization</a:t>
            </a:r>
            <a:endParaRPr lang="en-US" dirty="0"/>
          </a:p>
        </p:txBody>
      </p:sp>
      <p:sp>
        <p:nvSpPr>
          <p:cNvPr id="3" name="Content Placeholder 2"/>
          <p:cNvSpPr>
            <a:spLocks noGrp="1"/>
          </p:cNvSpPr>
          <p:nvPr>
            <p:ph idx="1"/>
          </p:nvPr>
        </p:nvSpPr>
        <p:spPr/>
        <p:txBody>
          <a:bodyPr>
            <a:normAutofit/>
          </a:bodyPr>
          <a:lstStyle/>
          <a:p>
            <a:pPr marL="514350" indent="-514350">
              <a:buAutoNum type="arabicPeriod"/>
            </a:pPr>
            <a:r>
              <a:rPr lang="vi-VN" dirty="0" smtClean="0"/>
              <a:t>Nội suy dữ liệu gần nhất:</a:t>
            </a:r>
          </a:p>
          <a:p>
            <a:pPr marL="0" indent="0">
              <a:buNone/>
            </a:pPr>
            <a:r>
              <a:rPr lang="vi-VN" dirty="0" smtClean="0"/>
              <a:t>	</a:t>
            </a:r>
          </a:p>
          <a:p>
            <a:pPr marL="0" indent="0">
              <a:buNone/>
            </a:pPr>
            <a:endParaRPr lang="vi-VN" dirty="0" smtClean="0"/>
          </a:p>
          <a:p>
            <a:pPr marL="0" indent="0">
              <a:buNone/>
            </a:pPr>
            <a:r>
              <a:rPr lang="vi-VN" dirty="0" smtClean="0"/>
              <a:t>							</a:t>
            </a:r>
          </a:p>
        </p:txBody>
      </p:sp>
      <p:pic>
        <p:nvPicPr>
          <p:cNvPr id="5125"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2209800"/>
            <a:ext cx="3829050" cy="1181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06336" y="3787775"/>
            <a:ext cx="1438275" cy="552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84812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125"/>
                                        </p:tgtEl>
                                        <p:attrNameLst>
                                          <p:attrName>style.visibility</p:attrName>
                                        </p:attrNameLst>
                                      </p:cBhvr>
                                      <p:to>
                                        <p:strVal val="visible"/>
                                      </p:to>
                                    </p:set>
                                    <p:anim calcmode="lin" valueType="num">
                                      <p:cBhvr additive="base">
                                        <p:cTn id="7" dur="500" fill="hold"/>
                                        <p:tgtEl>
                                          <p:spTgt spid="5125"/>
                                        </p:tgtEl>
                                        <p:attrNameLst>
                                          <p:attrName>ppt_x</p:attrName>
                                        </p:attrNameLst>
                                      </p:cBhvr>
                                      <p:tavLst>
                                        <p:tav tm="0">
                                          <p:val>
                                            <p:strVal val="#ppt_x"/>
                                          </p:val>
                                        </p:tav>
                                        <p:tav tm="100000">
                                          <p:val>
                                            <p:strVal val="#ppt_x"/>
                                          </p:val>
                                        </p:tav>
                                      </p:tavLst>
                                    </p:anim>
                                    <p:anim calcmode="lin" valueType="num">
                                      <p:cBhvr additive="base">
                                        <p:cTn id="8" dur="500" fill="hold"/>
                                        <p:tgtEl>
                                          <p:spTgt spid="512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146"/>
                                        </p:tgtEl>
                                        <p:attrNameLst>
                                          <p:attrName>style.visibility</p:attrName>
                                        </p:attrNameLst>
                                      </p:cBhvr>
                                      <p:to>
                                        <p:strVal val="visible"/>
                                      </p:to>
                                    </p:set>
                                    <p:anim calcmode="lin" valueType="num">
                                      <p:cBhvr additive="base">
                                        <p:cTn id="13" dur="500" fill="hold"/>
                                        <p:tgtEl>
                                          <p:spTgt spid="6146"/>
                                        </p:tgtEl>
                                        <p:attrNameLst>
                                          <p:attrName>ppt_x</p:attrName>
                                        </p:attrNameLst>
                                      </p:cBhvr>
                                      <p:tavLst>
                                        <p:tav tm="0">
                                          <p:val>
                                            <p:strVal val="#ppt_x"/>
                                          </p:val>
                                        </p:tav>
                                        <p:tav tm="100000">
                                          <p:val>
                                            <p:strVal val="#ppt_x"/>
                                          </p:val>
                                        </p:tav>
                                      </p:tavLst>
                                    </p:anim>
                                    <p:anim calcmode="lin" valueType="num">
                                      <p:cBhvr additive="base">
                                        <p:cTn id="14" dur="500" fill="hold"/>
                                        <p:tgtEl>
                                          <p:spTgt spid="614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99886" y="0"/>
            <a:ext cx="8229600" cy="1143000"/>
          </a:xfrm>
        </p:spPr>
        <p:txBody>
          <a:bodyPr/>
          <a:lstStyle/>
          <a:p>
            <a:r>
              <a:rPr lang="vi-VN" dirty="0" smtClean="0">
                <a:solidFill>
                  <a:schemeClr val="bg1"/>
                </a:solidFill>
              </a:rPr>
              <a:t>Keypoint Localization</a:t>
            </a:r>
            <a:endParaRPr lang="en-US" dirty="0"/>
          </a:p>
        </p:txBody>
      </p:sp>
      <p:sp>
        <p:nvSpPr>
          <p:cNvPr id="3" name="Content Placeholder 2"/>
          <p:cNvSpPr>
            <a:spLocks noGrp="1"/>
          </p:cNvSpPr>
          <p:nvPr>
            <p:ph idx="1"/>
          </p:nvPr>
        </p:nvSpPr>
        <p:spPr>
          <a:xfrm>
            <a:off x="348114" y="1600200"/>
            <a:ext cx="8229600" cy="4525963"/>
          </a:xfrm>
        </p:spPr>
        <p:txBody>
          <a:bodyPr>
            <a:normAutofit/>
          </a:bodyPr>
          <a:lstStyle/>
          <a:p>
            <a:pPr marL="0" indent="0">
              <a:buNone/>
            </a:pPr>
            <a:r>
              <a:rPr lang="vi-VN" dirty="0" smtClean="0"/>
              <a:t>2. Loại bỏ điểm có độ tương phản thấp:</a:t>
            </a:r>
          </a:p>
          <a:p>
            <a:pPr marL="0" indent="0">
              <a:buNone/>
            </a:pPr>
            <a:endParaRPr lang="vi-VN" dirty="0" smtClean="0"/>
          </a:p>
          <a:p>
            <a:pPr marL="0" indent="0">
              <a:buNone/>
            </a:pPr>
            <a:r>
              <a:rPr lang="vi-VN" dirty="0" smtClean="0"/>
              <a:t>	</a:t>
            </a:r>
          </a:p>
          <a:p>
            <a:pPr marL="0" indent="0">
              <a:buNone/>
            </a:pPr>
            <a:endParaRPr lang="vi-VN" dirty="0" smtClean="0"/>
          </a:p>
          <a:p>
            <a:pPr marL="0" indent="0">
              <a:buNone/>
            </a:pPr>
            <a:r>
              <a:rPr lang="vi-VN" dirty="0" smtClean="0"/>
              <a:t>							</a:t>
            </a:r>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4226" y="2133600"/>
            <a:ext cx="3667125" cy="1047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53944" y="2358344"/>
            <a:ext cx="2162175" cy="542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6943" y="3159577"/>
            <a:ext cx="7434446" cy="3552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39012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170"/>
                                        </p:tgtEl>
                                        <p:attrNameLst>
                                          <p:attrName>style.visibility</p:attrName>
                                        </p:attrNameLst>
                                      </p:cBhvr>
                                      <p:to>
                                        <p:strVal val="visible"/>
                                      </p:to>
                                    </p:set>
                                    <p:anim calcmode="lin" valueType="num">
                                      <p:cBhvr additive="base">
                                        <p:cTn id="13" dur="500" fill="hold"/>
                                        <p:tgtEl>
                                          <p:spTgt spid="7170"/>
                                        </p:tgtEl>
                                        <p:attrNameLst>
                                          <p:attrName>ppt_x</p:attrName>
                                        </p:attrNameLst>
                                      </p:cBhvr>
                                      <p:tavLst>
                                        <p:tav tm="0">
                                          <p:val>
                                            <p:strVal val="#ppt_x"/>
                                          </p:val>
                                        </p:tav>
                                        <p:tav tm="100000">
                                          <p:val>
                                            <p:strVal val="#ppt_x"/>
                                          </p:val>
                                        </p:tav>
                                      </p:tavLst>
                                    </p:anim>
                                    <p:anim calcmode="lin" valueType="num">
                                      <p:cBhvr additive="base">
                                        <p:cTn id="14" dur="500" fill="hold"/>
                                        <p:tgtEl>
                                          <p:spTgt spid="7170"/>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7171"/>
                                        </p:tgtEl>
                                        <p:attrNameLst>
                                          <p:attrName>style.visibility</p:attrName>
                                        </p:attrNameLst>
                                      </p:cBhvr>
                                      <p:to>
                                        <p:strVal val="visible"/>
                                      </p:to>
                                    </p:set>
                                    <p:anim calcmode="lin" valueType="num">
                                      <p:cBhvr additive="base">
                                        <p:cTn id="19" dur="500" fill="hold"/>
                                        <p:tgtEl>
                                          <p:spTgt spid="7171"/>
                                        </p:tgtEl>
                                        <p:attrNameLst>
                                          <p:attrName>ppt_x</p:attrName>
                                        </p:attrNameLst>
                                      </p:cBhvr>
                                      <p:tavLst>
                                        <p:tav tm="0">
                                          <p:val>
                                            <p:strVal val="#ppt_x"/>
                                          </p:val>
                                        </p:tav>
                                        <p:tav tm="100000">
                                          <p:val>
                                            <p:strVal val="#ppt_x"/>
                                          </p:val>
                                        </p:tav>
                                      </p:tavLst>
                                    </p:anim>
                                    <p:anim calcmode="lin" valueType="num">
                                      <p:cBhvr additive="base">
                                        <p:cTn id="20" dur="500" fill="hold"/>
                                        <p:tgtEl>
                                          <p:spTgt spid="7171"/>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7172"/>
                                        </p:tgtEl>
                                        <p:attrNameLst>
                                          <p:attrName>style.visibility</p:attrName>
                                        </p:attrNameLst>
                                      </p:cBhvr>
                                      <p:to>
                                        <p:strVal val="visible"/>
                                      </p:to>
                                    </p:set>
                                    <p:anim calcmode="lin" valueType="num">
                                      <p:cBhvr additive="base">
                                        <p:cTn id="25" dur="500" fill="hold"/>
                                        <p:tgtEl>
                                          <p:spTgt spid="7172"/>
                                        </p:tgtEl>
                                        <p:attrNameLst>
                                          <p:attrName>ppt_x</p:attrName>
                                        </p:attrNameLst>
                                      </p:cBhvr>
                                      <p:tavLst>
                                        <p:tav tm="0">
                                          <p:val>
                                            <p:strVal val="#ppt_x"/>
                                          </p:val>
                                        </p:tav>
                                        <p:tav tm="100000">
                                          <p:val>
                                            <p:strVal val="#ppt_x"/>
                                          </p:val>
                                        </p:tav>
                                      </p:tavLst>
                                    </p:anim>
                                    <p:anim calcmode="lin" valueType="num">
                                      <p:cBhvr additive="base">
                                        <p:cTn id="26" dur="500" fill="hold"/>
                                        <p:tgtEl>
                                          <p:spTgt spid="717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99886" y="0"/>
            <a:ext cx="8229600" cy="1143000"/>
          </a:xfrm>
        </p:spPr>
        <p:txBody>
          <a:bodyPr/>
          <a:lstStyle/>
          <a:p>
            <a:r>
              <a:rPr lang="vi-VN" dirty="0" smtClean="0">
                <a:solidFill>
                  <a:schemeClr val="bg1"/>
                </a:solidFill>
              </a:rPr>
              <a:t>Keypoint Localization</a:t>
            </a:r>
            <a:endParaRPr lang="en-US" dirty="0"/>
          </a:p>
        </p:txBody>
      </p:sp>
      <p:sp>
        <p:nvSpPr>
          <p:cNvPr id="3" name="Content Placeholder 2"/>
          <p:cNvSpPr>
            <a:spLocks noGrp="1"/>
          </p:cNvSpPr>
          <p:nvPr>
            <p:ph idx="1"/>
          </p:nvPr>
        </p:nvSpPr>
        <p:spPr>
          <a:xfrm>
            <a:off x="348114" y="1600200"/>
            <a:ext cx="8229600" cy="4525963"/>
          </a:xfrm>
        </p:spPr>
        <p:txBody>
          <a:bodyPr>
            <a:normAutofit/>
          </a:bodyPr>
          <a:lstStyle/>
          <a:p>
            <a:pPr marL="0" indent="0">
              <a:buNone/>
            </a:pPr>
            <a:r>
              <a:rPr lang="vi-VN" dirty="0"/>
              <a:t>3</a:t>
            </a:r>
            <a:r>
              <a:rPr lang="vi-VN" dirty="0" smtClean="0"/>
              <a:t>. Loại bỏ điểm đáp ứng biên:</a:t>
            </a:r>
          </a:p>
          <a:p>
            <a:pPr marL="0" indent="0">
              <a:buNone/>
            </a:pPr>
            <a:r>
              <a:rPr lang="vi-VN" dirty="0" smtClean="0"/>
              <a:t>Dog có đáp ứng biên rất mạnh.</a:t>
            </a:r>
          </a:p>
          <a:p>
            <a:pPr marL="0" indent="0">
              <a:buNone/>
            </a:pPr>
            <a:endParaRPr lang="vi-VN" dirty="0" smtClean="0"/>
          </a:p>
          <a:p>
            <a:pPr marL="0" indent="0">
              <a:buNone/>
            </a:pPr>
            <a:r>
              <a:rPr lang="vi-VN" dirty="0" smtClean="0"/>
              <a:t>	</a:t>
            </a:r>
          </a:p>
          <a:p>
            <a:pPr marL="0" indent="0">
              <a:buNone/>
            </a:pPr>
            <a:endParaRPr lang="vi-VN" dirty="0" smtClean="0"/>
          </a:p>
          <a:p>
            <a:pPr marL="0" indent="0">
              <a:buNone/>
            </a:pPr>
            <a:r>
              <a:rPr lang="vi-VN" dirty="0" smtClean="0"/>
              <a:t>							</a:t>
            </a:r>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3505200"/>
            <a:ext cx="6896100" cy="160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86129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0242"/>
                                        </p:tgtEl>
                                        <p:attrNameLst>
                                          <p:attrName>style.visibility</p:attrName>
                                        </p:attrNameLst>
                                      </p:cBhvr>
                                      <p:to>
                                        <p:strVal val="visible"/>
                                      </p:to>
                                    </p:set>
                                    <p:anim calcmode="lin" valueType="num">
                                      <p:cBhvr additive="base">
                                        <p:cTn id="19" dur="500" fill="hold"/>
                                        <p:tgtEl>
                                          <p:spTgt spid="10242"/>
                                        </p:tgtEl>
                                        <p:attrNameLst>
                                          <p:attrName>ppt_x</p:attrName>
                                        </p:attrNameLst>
                                      </p:cBhvr>
                                      <p:tavLst>
                                        <p:tav tm="0">
                                          <p:val>
                                            <p:strVal val="#ppt_x"/>
                                          </p:val>
                                        </p:tav>
                                        <p:tav tm="100000">
                                          <p:val>
                                            <p:strVal val="#ppt_x"/>
                                          </p:val>
                                        </p:tav>
                                      </p:tavLst>
                                    </p:anim>
                                    <p:anim calcmode="lin" valueType="num">
                                      <p:cBhvr additive="base">
                                        <p:cTn id="20" dur="500" fill="hold"/>
                                        <p:tgtEl>
                                          <p:spTgt spid="1024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99886" y="0"/>
            <a:ext cx="8229600" cy="1143000"/>
          </a:xfrm>
        </p:spPr>
        <p:txBody>
          <a:bodyPr/>
          <a:lstStyle/>
          <a:p>
            <a:r>
              <a:rPr lang="vi-VN" dirty="0" smtClean="0">
                <a:solidFill>
                  <a:schemeClr val="bg1"/>
                </a:solidFill>
              </a:rPr>
              <a:t>Keypoint Localization</a:t>
            </a:r>
            <a:endParaRPr lang="en-US" dirty="0"/>
          </a:p>
        </p:txBody>
      </p:sp>
      <p:sp>
        <p:nvSpPr>
          <p:cNvPr id="3" name="Content Placeholder 2"/>
          <p:cNvSpPr>
            <a:spLocks noGrp="1"/>
          </p:cNvSpPr>
          <p:nvPr>
            <p:ph idx="1"/>
          </p:nvPr>
        </p:nvSpPr>
        <p:spPr>
          <a:xfrm>
            <a:off x="348114" y="1600200"/>
            <a:ext cx="8229600" cy="4525963"/>
          </a:xfrm>
        </p:spPr>
        <p:txBody>
          <a:bodyPr>
            <a:normAutofit fontScale="92500" lnSpcReduction="10000"/>
          </a:bodyPr>
          <a:lstStyle/>
          <a:p>
            <a:pPr marL="0" indent="0">
              <a:buNone/>
            </a:pPr>
            <a:r>
              <a:rPr lang="vi-VN" dirty="0" smtClean="0"/>
              <a:t>3. Loại bỏ điểm đáp ứng biên</a:t>
            </a:r>
          </a:p>
          <a:p>
            <a:pPr marL="0" indent="0">
              <a:buNone/>
            </a:pPr>
            <a:endParaRPr lang="vi-VN" dirty="0" smtClean="0"/>
          </a:p>
          <a:p>
            <a:pPr marL="0" indent="0">
              <a:buNone/>
            </a:pPr>
            <a:endParaRPr lang="vi-VN" dirty="0" smtClean="0"/>
          </a:p>
          <a:p>
            <a:pPr marL="0" indent="0">
              <a:buNone/>
            </a:pPr>
            <a:r>
              <a:rPr lang="vi-VN" dirty="0" smtClean="0"/>
              <a:t>	</a:t>
            </a:r>
          </a:p>
          <a:p>
            <a:pPr marL="0" indent="0">
              <a:buNone/>
            </a:pPr>
            <a:r>
              <a:rPr lang="vi-VN" dirty="0" smtClean="0"/>
              <a:t>Cần xét:</a:t>
            </a:r>
          </a:p>
          <a:p>
            <a:pPr marL="0" indent="0">
              <a:buNone/>
            </a:pPr>
            <a:endParaRPr lang="vi-VN" dirty="0" smtClean="0"/>
          </a:p>
          <a:p>
            <a:pPr marL="0" indent="0">
              <a:buNone/>
            </a:pPr>
            <a:endParaRPr lang="vi-VN" dirty="0"/>
          </a:p>
          <a:p>
            <a:pPr marL="0" indent="0">
              <a:buNone/>
            </a:pPr>
            <a:r>
              <a:rPr lang="vi-VN" b="1" dirty="0" smtClean="0">
                <a:solidFill>
                  <a:srgbClr val="FF0000"/>
                </a:solidFill>
              </a:rPr>
              <a:t>Nếu r &gt; 10: </a:t>
            </a:r>
            <a:r>
              <a:rPr lang="vi-VN" b="1" dirty="0" smtClean="0">
                <a:solidFill>
                  <a:srgbClr val="FF0000"/>
                </a:solidFill>
                <a:sym typeface="Wingdings" pitchFamily="2" charset="2"/>
              </a:rPr>
              <a:t> Loại !</a:t>
            </a:r>
            <a:r>
              <a:rPr lang="vi-VN" dirty="0" smtClean="0"/>
              <a:t>						</a:t>
            </a:r>
          </a:p>
        </p:txBody>
      </p:sp>
      <p:pic>
        <p:nvPicPr>
          <p:cNvPr id="819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2286000"/>
            <a:ext cx="4305300" cy="1181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9800" y="3810000"/>
            <a:ext cx="5695950" cy="1133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06044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195"/>
                                        </p:tgtEl>
                                        <p:attrNameLst>
                                          <p:attrName>style.visibility</p:attrName>
                                        </p:attrNameLst>
                                      </p:cBhvr>
                                      <p:to>
                                        <p:strVal val="visible"/>
                                      </p:to>
                                    </p:set>
                                    <p:anim calcmode="lin" valueType="num">
                                      <p:cBhvr additive="base">
                                        <p:cTn id="7" dur="500" fill="hold"/>
                                        <p:tgtEl>
                                          <p:spTgt spid="8195"/>
                                        </p:tgtEl>
                                        <p:attrNameLst>
                                          <p:attrName>ppt_x</p:attrName>
                                        </p:attrNameLst>
                                      </p:cBhvr>
                                      <p:tavLst>
                                        <p:tav tm="0">
                                          <p:val>
                                            <p:strVal val="#ppt_x"/>
                                          </p:val>
                                        </p:tav>
                                        <p:tav tm="100000">
                                          <p:val>
                                            <p:strVal val="#ppt_x"/>
                                          </p:val>
                                        </p:tav>
                                      </p:tavLst>
                                    </p:anim>
                                    <p:anim calcmode="lin" valueType="num">
                                      <p:cBhvr additive="base">
                                        <p:cTn id="8" dur="500" fill="hold"/>
                                        <p:tgtEl>
                                          <p:spTgt spid="819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 calcmode="lin" valueType="num">
                                      <p:cBhvr additive="base">
                                        <p:cTn id="13"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8196"/>
                                        </p:tgtEl>
                                        <p:attrNameLst>
                                          <p:attrName>style.visibility</p:attrName>
                                        </p:attrNameLst>
                                      </p:cBhvr>
                                      <p:to>
                                        <p:strVal val="visible"/>
                                      </p:to>
                                    </p:set>
                                    <p:anim calcmode="lin" valueType="num">
                                      <p:cBhvr additive="base">
                                        <p:cTn id="19" dur="500" fill="hold"/>
                                        <p:tgtEl>
                                          <p:spTgt spid="8196"/>
                                        </p:tgtEl>
                                        <p:attrNameLst>
                                          <p:attrName>ppt_x</p:attrName>
                                        </p:attrNameLst>
                                      </p:cBhvr>
                                      <p:tavLst>
                                        <p:tav tm="0">
                                          <p:val>
                                            <p:strVal val="#ppt_x"/>
                                          </p:val>
                                        </p:tav>
                                        <p:tav tm="100000">
                                          <p:val>
                                            <p:strVal val="#ppt_x"/>
                                          </p:val>
                                        </p:tav>
                                      </p:tavLst>
                                    </p:anim>
                                    <p:anim calcmode="lin" valueType="num">
                                      <p:cBhvr additive="base">
                                        <p:cTn id="20" dur="500" fill="hold"/>
                                        <p:tgtEl>
                                          <p:spTgt spid="819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anim calcmode="lin" valueType="num">
                                      <p:cBhvr additive="base">
                                        <p:cTn id="25"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99886" y="0"/>
            <a:ext cx="8229600" cy="1143000"/>
          </a:xfrm>
        </p:spPr>
        <p:txBody>
          <a:bodyPr/>
          <a:lstStyle/>
          <a:p>
            <a:r>
              <a:rPr lang="vi-VN" dirty="0" smtClean="0">
                <a:solidFill>
                  <a:schemeClr val="bg1"/>
                </a:solidFill>
              </a:rPr>
              <a:t>Keypoint Localization</a:t>
            </a:r>
            <a:endParaRPr lang="en-US" dirty="0"/>
          </a:p>
        </p:txBody>
      </p:sp>
      <p:sp>
        <p:nvSpPr>
          <p:cNvPr id="3" name="Content Placeholder 2"/>
          <p:cNvSpPr>
            <a:spLocks noGrp="1"/>
          </p:cNvSpPr>
          <p:nvPr>
            <p:ph idx="1"/>
          </p:nvPr>
        </p:nvSpPr>
        <p:spPr>
          <a:xfrm>
            <a:off x="348114" y="1600200"/>
            <a:ext cx="8229600" cy="4525963"/>
          </a:xfrm>
        </p:spPr>
        <p:txBody>
          <a:bodyPr>
            <a:normAutofit/>
          </a:bodyPr>
          <a:lstStyle/>
          <a:p>
            <a:pPr marL="0" indent="0">
              <a:buNone/>
            </a:pPr>
            <a:r>
              <a:rPr lang="vi-VN" dirty="0" smtClean="0"/>
              <a:t>3. Loại bỏ điểm đáp ứng biên</a:t>
            </a:r>
          </a:p>
          <a:p>
            <a:pPr marL="0" indent="0">
              <a:buNone/>
            </a:pPr>
            <a:endParaRPr lang="vi-VN" dirty="0" smtClean="0"/>
          </a:p>
          <a:p>
            <a:pPr marL="0" indent="0">
              <a:buNone/>
            </a:pPr>
            <a:endParaRPr lang="vi-VN" dirty="0" smtClean="0"/>
          </a:p>
          <a:p>
            <a:pPr marL="0" indent="0">
              <a:buNone/>
            </a:pPr>
            <a:r>
              <a:rPr lang="vi-VN" dirty="0" smtClean="0"/>
              <a:t>							</a:t>
            </a:r>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2438399"/>
            <a:ext cx="7277100" cy="3514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425539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218"/>
                                        </p:tgtEl>
                                        <p:attrNameLst>
                                          <p:attrName>style.visibility</p:attrName>
                                        </p:attrNameLst>
                                      </p:cBhvr>
                                      <p:to>
                                        <p:strVal val="visible"/>
                                      </p:to>
                                    </p:set>
                                    <p:anim calcmode="lin" valueType="num">
                                      <p:cBhvr additive="base">
                                        <p:cTn id="7" dur="500" fill="hold"/>
                                        <p:tgtEl>
                                          <p:spTgt spid="9218"/>
                                        </p:tgtEl>
                                        <p:attrNameLst>
                                          <p:attrName>ppt_x</p:attrName>
                                        </p:attrNameLst>
                                      </p:cBhvr>
                                      <p:tavLst>
                                        <p:tav tm="0">
                                          <p:val>
                                            <p:strVal val="#ppt_x"/>
                                          </p:val>
                                        </p:tav>
                                        <p:tav tm="100000">
                                          <p:val>
                                            <p:strVal val="#ppt_x"/>
                                          </p:val>
                                        </p:tav>
                                      </p:tavLst>
                                    </p:anim>
                                    <p:anim calcmode="lin" valueType="num">
                                      <p:cBhvr additive="base">
                                        <p:cTn id="8" dur="500" fill="hold"/>
                                        <p:tgtEl>
                                          <p:spTgt spid="92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0"/>
            <a:ext cx="7924800" cy="1143000"/>
          </a:xfrm>
        </p:spPr>
        <p:txBody>
          <a:bodyPr/>
          <a:lstStyle/>
          <a:p>
            <a:r>
              <a:rPr lang="en-US" dirty="0" smtClean="0">
                <a:solidFill>
                  <a:schemeClr val="bg1"/>
                </a:solidFill>
              </a:rPr>
              <a:t>Orientation Assignment</a:t>
            </a:r>
            <a:endParaRPr lang="en-US" dirty="0">
              <a:solidFill>
                <a:schemeClr val="bg1"/>
              </a:solidFill>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5914" y="1869551"/>
            <a:ext cx="6925481" cy="3609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1066800" y="1371600"/>
            <a:ext cx="6925481" cy="461665"/>
          </a:xfrm>
          <a:prstGeom prst="rect">
            <a:avLst/>
          </a:prstGeom>
          <a:noFill/>
        </p:spPr>
        <p:txBody>
          <a:bodyPr wrap="square" rtlCol="0">
            <a:spAutoFit/>
          </a:bodyPr>
          <a:lstStyle/>
          <a:p>
            <a:r>
              <a:rPr lang="en-US" sz="2400" dirty="0" err="1" smtClean="0">
                <a:latin typeface="Arial" pitchFamily="34" charset="0"/>
                <a:cs typeface="Arial" pitchFamily="34" charset="0"/>
              </a:rPr>
              <a:t>Lựa</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chọn</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khu</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vực</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quanh</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keypoint</a:t>
            </a:r>
            <a:endParaRPr lang="en-US" sz="2400" dirty="0">
              <a:latin typeface="Arial" pitchFamily="34" charset="0"/>
              <a:cs typeface="Arial" pitchFamily="34" charset="0"/>
            </a:endParaRPr>
          </a:p>
        </p:txBody>
      </p:sp>
      <p:sp>
        <p:nvSpPr>
          <p:cNvPr id="5" name="TextBox 4"/>
          <p:cNvSpPr txBox="1"/>
          <p:nvPr/>
        </p:nvSpPr>
        <p:spPr>
          <a:xfrm>
            <a:off x="838200" y="6477000"/>
            <a:ext cx="6705600" cy="338554"/>
          </a:xfrm>
          <a:prstGeom prst="rect">
            <a:avLst/>
          </a:prstGeom>
          <a:noFill/>
        </p:spPr>
        <p:txBody>
          <a:bodyPr wrap="square" rtlCol="0">
            <a:spAutoFit/>
          </a:bodyPr>
          <a:lstStyle/>
          <a:p>
            <a:r>
              <a:rPr lang="en-US" sz="1600" i="1" dirty="0" err="1" smtClean="0"/>
              <a:t>Tham</a:t>
            </a:r>
            <a:r>
              <a:rPr lang="en-US" sz="1600" i="1" dirty="0" smtClean="0"/>
              <a:t> </a:t>
            </a:r>
            <a:r>
              <a:rPr lang="en-US" sz="1600" i="1" dirty="0" err="1" smtClean="0"/>
              <a:t>khảo</a:t>
            </a:r>
            <a:r>
              <a:rPr lang="en-US" sz="1600" i="1" dirty="0" smtClean="0"/>
              <a:t>: slide CAP4453-Robot Vision </a:t>
            </a:r>
            <a:r>
              <a:rPr lang="en-US" sz="1600" i="1" dirty="0" err="1" smtClean="0"/>
              <a:t>của</a:t>
            </a:r>
            <a:r>
              <a:rPr lang="en-US" sz="1600" i="1" dirty="0" smtClean="0"/>
              <a:t> </a:t>
            </a:r>
            <a:r>
              <a:rPr lang="en-US" sz="1600" i="1" dirty="0" err="1" smtClean="0"/>
              <a:t>Ulas</a:t>
            </a:r>
            <a:r>
              <a:rPr lang="en-US" sz="1600" i="1" dirty="0" smtClean="0"/>
              <a:t> </a:t>
            </a:r>
            <a:r>
              <a:rPr lang="en-US" sz="1600" i="1" dirty="0" err="1" smtClean="0"/>
              <a:t>Bagci</a:t>
            </a:r>
            <a:endParaRPr lang="en-US" sz="1600" i="1" dirty="0"/>
          </a:p>
        </p:txBody>
      </p:sp>
      <p:sp>
        <p:nvSpPr>
          <p:cNvPr id="6" name="Slide Number Placeholder 5"/>
          <p:cNvSpPr>
            <a:spLocks noGrp="1"/>
          </p:cNvSpPr>
          <p:nvPr>
            <p:ph type="sldNum" sz="quarter" idx="12"/>
          </p:nvPr>
        </p:nvSpPr>
        <p:spPr/>
        <p:txBody>
          <a:bodyPr/>
          <a:lstStyle/>
          <a:p>
            <a:fld id="{620FF715-CA4F-4DA1-B8BB-1FA164268FAD}" type="slidenum">
              <a:rPr lang="en-US" smtClean="0"/>
              <a:t>28</a:t>
            </a:fld>
            <a:endParaRPr lang="en-US"/>
          </a:p>
        </p:txBody>
      </p:sp>
    </p:spTree>
    <p:extLst>
      <p:ext uri="{BB962C8B-B14F-4D97-AF65-F5344CB8AC3E}">
        <p14:creationId xmlns:p14="http://schemas.microsoft.com/office/powerpoint/2010/main" val="2353432017"/>
      </p:ext>
    </p:extLst>
  </p:cSld>
  <p:clrMapOvr>
    <a:masterClrMapping/>
  </p:clrMapOvr>
  <p:transition spd="slow">
    <p:push dir="u"/>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0"/>
            <a:ext cx="7924800" cy="1143000"/>
          </a:xfrm>
        </p:spPr>
        <p:txBody>
          <a:bodyPr/>
          <a:lstStyle/>
          <a:p>
            <a:r>
              <a:rPr lang="en-US" dirty="0">
                <a:solidFill>
                  <a:schemeClr val="bg1"/>
                </a:solidFill>
              </a:rPr>
              <a:t>Orientation Assignment</a:t>
            </a:r>
          </a:p>
        </p:txBody>
      </p:sp>
      <p:sp>
        <p:nvSpPr>
          <p:cNvPr id="3" name="Slide Number Placeholder 2"/>
          <p:cNvSpPr>
            <a:spLocks noGrp="1"/>
          </p:cNvSpPr>
          <p:nvPr>
            <p:ph type="sldNum" sz="quarter" idx="12"/>
          </p:nvPr>
        </p:nvSpPr>
        <p:spPr/>
        <p:txBody>
          <a:bodyPr/>
          <a:lstStyle/>
          <a:p>
            <a:fld id="{620FF715-CA4F-4DA1-B8BB-1FA164268FAD}" type="slidenum">
              <a:rPr lang="en-US" smtClean="0"/>
              <a:t>29</a:t>
            </a:fld>
            <a:endParaRPr lang="en-US"/>
          </a:p>
        </p:txBody>
      </p:sp>
      <p:sp>
        <p:nvSpPr>
          <p:cNvPr id="4" name="TextBox 3"/>
          <p:cNvSpPr txBox="1"/>
          <p:nvPr/>
        </p:nvSpPr>
        <p:spPr>
          <a:xfrm>
            <a:off x="990600" y="1371600"/>
            <a:ext cx="7620000" cy="461665"/>
          </a:xfrm>
          <a:prstGeom prst="rect">
            <a:avLst/>
          </a:prstGeom>
          <a:noFill/>
        </p:spPr>
        <p:txBody>
          <a:bodyPr wrap="square" rtlCol="0">
            <a:spAutoFit/>
          </a:bodyPr>
          <a:lstStyle/>
          <a:p>
            <a:r>
              <a:rPr lang="en-US" sz="2400" dirty="0" err="1" smtClean="0">
                <a:latin typeface="Arial" pitchFamily="34" charset="0"/>
                <a:cs typeface="Arial" pitchFamily="34" charset="0"/>
              </a:rPr>
              <a:t>Gán</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hướng</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và</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độ</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lớn</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vào</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mỗi</a:t>
            </a:r>
            <a:r>
              <a:rPr lang="en-US" sz="2400" dirty="0" smtClean="0">
                <a:latin typeface="Arial" pitchFamily="34" charset="0"/>
                <a:cs typeface="Arial" pitchFamily="34" charset="0"/>
              </a:rPr>
              <a:t> pixel</a:t>
            </a:r>
            <a:endParaRPr lang="en-US" sz="2400" dirty="0">
              <a:latin typeface="Arial" pitchFamily="34" charset="0"/>
              <a:cs typeface="Arial" pitchFamily="34" charset="0"/>
            </a:endParaRPr>
          </a:p>
        </p:txBody>
      </p:sp>
      <p:sp>
        <p:nvSpPr>
          <p:cNvPr id="5"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6" name="Object 5"/>
          <p:cNvGraphicFramePr>
            <a:graphicFrameLocks noChangeAspect="1"/>
          </p:cNvGraphicFramePr>
          <p:nvPr>
            <p:extLst>
              <p:ext uri="{D42A27DB-BD31-4B8C-83A1-F6EECF244321}">
                <p14:modId xmlns:p14="http://schemas.microsoft.com/office/powerpoint/2010/main" val="3001907356"/>
              </p:ext>
            </p:extLst>
          </p:nvPr>
        </p:nvGraphicFramePr>
        <p:xfrm>
          <a:off x="762000" y="2516466"/>
          <a:ext cx="7848600" cy="579158"/>
        </p:xfrm>
        <a:graphic>
          <a:graphicData uri="http://schemas.openxmlformats.org/presentationml/2006/ole">
            <mc:AlternateContent xmlns:mc="http://schemas.openxmlformats.org/markup-compatibility/2006">
              <mc:Choice xmlns:v="urn:schemas-microsoft-com:vml" Requires="v">
                <p:oleObj spid="_x0000_s1041" name="Equation" r:id="rId3" imgW="3746160" imgH="279360" progId="Equation.DSMT4">
                  <p:embed/>
                </p:oleObj>
              </mc:Choice>
              <mc:Fallback>
                <p:oleObj name="Equation" r:id="rId3" imgW="3746160" imgH="279360" progId="Equation.DSMT4">
                  <p:embed/>
                  <p:pic>
                    <p:nvPicPr>
                      <p:cNvPr id="0" name=""/>
                      <p:cNvPicPr>
                        <a:picLocks noChangeAspect="1" noChangeArrowheads="1"/>
                      </p:cNvPicPr>
                      <p:nvPr/>
                    </p:nvPicPr>
                    <p:blipFill>
                      <a:blip r:embed="rId4"/>
                      <a:srcRect/>
                      <a:stretch>
                        <a:fillRect/>
                      </a:stretch>
                    </p:blipFill>
                    <p:spPr bwMode="auto">
                      <a:xfrm>
                        <a:off x="762000" y="2516466"/>
                        <a:ext cx="7848600" cy="579158"/>
                      </a:xfrm>
                      <a:prstGeom prst="rect">
                        <a:avLst/>
                      </a:prstGeom>
                      <a:noFill/>
                    </p:spPr>
                  </p:pic>
                </p:oleObj>
              </mc:Fallback>
            </mc:AlternateContent>
          </a:graphicData>
        </a:graphic>
      </p:graphicFrame>
      <p:sp>
        <p:nvSpPr>
          <p:cNvPr id="7"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8" name="Object 7"/>
          <p:cNvGraphicFramePr>
            <a:graphicFrameLocks noChangeAspect="1"/>
          </p:cNvGraphicFramePr>
          <p:nvPr>
            <p:extLst>
              <p:ext uri="{D42A27DB-BD31-4B8C-83A1-F6EECF244321}">
                <p14:modId xmlns:p14="http://schemas.microsoft.com/office/powerpoint/2010/main" val="3477304797"/>
              </p:ext>
            </p:extLst>
          </p:nvPr>
        </p:nvGraphicFramePr>
        <p:xfrm>
          <a:off x="733425" y="3200400"/>
          <a:ext cx="7677150" cy="457200"/>
        </p:xfrm>
        <a:graphic>
          <a:graphicData uri="http://schemas.openxmlformats.org/presentationml/2006/ole">
            <mc:AlternateContent xmlns:mc="http://schemas.openxmlformats.org/markup-compatibility/2006">
              <mc:Choice xmlns:v="urn:schemas-microsoft-com:vml" Requires="v">
                <p:oleObj spid="_x0000_s1042" name="Equation" r:id="rId5" imgW="3835400" imgH="228600" progId="Equation.DSMT4">
                  <p:embed/>
                </p:oleObj>
              </mc:Choice>
              <mc:Fallback>
                <p:oleObj name="Equation" r:id="rId5" imgW="3835400" imgH="2286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3425" y="3200400"/>
                        <a:ext cx="7677150" cy="457200"/>
                      </a:xfrm>
                      <a:prstGeom prst="rect">
                        <a:avLst/>
                      </a:prstGeom>
                      <a:noFill/>
                    </p:spPr>
                  </p:pic>
                </p:oleObj>
              </mc:Fallback>
            </mc:AlternateContent>
          </a:graphicData>
        </a:graphic>
      </p:graphicFrame>
      <p:graphicFrame>
        <p:nvGraphicFramePr>
          <p:cNvPr id="9" name="Object 8"/>
          <p:cNvGraphicFramePr>
            <a:graphicFrameLocks noChangeAspect="1"/>
          </p:cNvGraphicFramePr>
          <p:nvPr>
            <p:extLst>
              <p:ext uri="{D42A27DB-BD31-4B8C-83A1-F6EECF244321}">
                <p14:modId xmlns:p14="http://schemas.microsoft.com/office/powerpoint/2010/main" val="1011987408"/>
              </p:ext>
            </p:extLst>
          </p:nvPr>
        </p:nvGraphicFramePr>
        <p:xfrm>
          <a:off x="2390775" y="2003580"/>
          <a:ext cx="4162425" cy="465725"/>
        </p:xfrm>
        <a:graphic>
          <a:graphicData uri="http://schemas.openxmlformats.org/presentationml/2006/ole">
            <mc:AlternateContent xmlns:mc="http://schemas.openxmlformats.org/markup-compatibility/2006">
              <mc:Choice xmlns:v="urn:schemas-microsoft-com:vml" Requires="v">
                <p:oleObj spid="_x0000_s1043" name="Equation" r:id="rId7" imgW="1815840" imgH="203040" progId="Equation.DSMT4">
                  <p:embed/>
                </p:oleObj>
              </mc:Choice>
              <mc:Fallback>
                <p:oleObj name="Equation" r:id="rId7" imgW="1815840" imgH="203040" progId="Equation.DSMT4">
                  <p:embed/>
                  <p:pic>
                    <p:nvPicPr>
                      <p:cNvPr id="0" name=""/>
                      <p:cNvPicPr/>
                      <p:nvPr/>
                    </p:nvPicPr>
                    <p:blipFill>
                      <a:blip r:embed="rId8"/>
                      <a:stretch>
                        <a:fillRect/>
                      </a:stretch>
                    </p:blipFill>
                    <p:spPr>
                      <a:xfrm>
                        <a:off x="2390775" y="2003580"/>
                        <a:ext cx="4162425" cy="465725"/>
                      </a:xfrm>
                      <a:prstGeom prst="rect">
                        <a:avLst/>
                      </a:prstGeom>
                    </p:spPr>
                  </p:pic>
                </p:oleObj>
              </mc:Fallback>
            </mc:AlternateContent>
          </a:graphicData>
        </a:graphic>
      </p:graphicFrame>
      <p:pic>
        <p:nvPicPr>
          <p:cNvPr id="2053" name="Picture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10771" y="4038600"/>
            <a:ext cx="2169886" cy="21988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9127319"/>
      </p:ext>
    </p:extLst>
  </p:cSld>
  <p:clrMapOvr>
    <a:masterClrMapping/>
  </p:clrMapOvr>
  <p:transition spd="slow">
    <p:push dir="u"/>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0"/>
            <a:ext cx="7924800" cy="1143000"/>
          </a:xfrm>
        </p:spPr>
        <p:txBody>
          <a:bodyPr/>
          <a:lstStyle/>
          <a:p>
            <a:r>
              <a:rPr lang="en-US" dirty="0" err="1" smtClean="0">
                <a:solidFill>
                  <a:schemeClr val="bg1"/>
                </a:solidFill>
              </a:rPr>
              <a:t>Mở</a:t>
            </a:r>
            <a:r>
              <a:rPr lang="en-US" dirty="0" smtClean="0">
                <a:solidFill>
                  <a:schemeClr val="bg1"/>
                </a:solidFill>
              </a:rPr>
              <a:t> </a:t>
            </a:r>
            <a:r>
              <a:rPr lang="en-US" dirty="0" err="1" smtClean="0">
                <a:solidFill>
                  <a:schemeClr val="bg1"/>
                </a:solidFill>
              </a:rPr>
              <a:t>đầu</a:t>
            </a:r>
            <a:endParaRPr lang="en-US" dirty="0">
              <a:solidFill>
                <a:schemeClr val="bg1"/>
              </a:solidFill>
            </a:endParaRPr>
          </a:p>
        </p:txBody>
      </p:sp>
      <p:sp>
        <p:nvSpPr>
          <p:cNvPr id="3" name="TextBox 2"/>
          <p:cNvSpPr txBox="1"/>
          <p:nvPr/>
        </p:nvSpPr>
        <p:spPr>
          <a:xfrm>
            <a:off x="762000" y="1371600"/>
            <a:ext cx="7772400" cy="1938992"/>
          </a:xfrm>
          <a:prstGeom prst="rect">
            <a:avLst/>
          </a:prstGeom>
          <a:noFill/>
        </p:spPr>
        <p:txBody>
          <a:bodyPr wrap="square" rtlCol="0">
            <a:spAutoFit/>
          </a:bodyPr>
          <a:lstStyle/>
          <a:p>
            <a:pPr algn="just"/>
            <a:r>
              <a:rPr lang="en-US" sz="2400" dirty="0" err="1" smtClean="0">
                <a:latin typeface="Arial" pitchFamily="34" charset="0"/>
                <a:cs typeface="Arial" pitchFamily="34" charset="0"/>
              </a:rPr>
              <a:t>Giới</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thiệu</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thuật</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toán</a:t>
            </a:r>
            <a:r>
              <a:rPr lang="en-US" sz="2400" dirty="0" smtClean="0">
                <a:latin typeface="Arial" pitchFamily="34" charset="0"/>
                <a:cs typeface="Arial" pitchFamily="34" charset="0"/>
              </a:rPr>
              <a:t> SIFT: </a:t>
            </a:r>
          </a:p>
          <a:p>
            <a:pPr algn="just"/>
            <a:r>
              <a:rPr lang="en-US" sz="2400" dirty="0">
                <a:latin typeface="Arial" pitchFamily="34" charset="0"/>
                <a:cs typeface="Arial" pitchFamily="34" charset="0"/>
              </a:rPr>
              <a:t> </a:t>
            </a:r>
            <a:r>
              <a:rPr lang="en-US" sz="2400" dirty="0" smtClean="0">
                <a:latin typeface="Arial" pitchFamily="34" charset="0"/>
                <a:cs typeface="Arial" pitchFamily="34" charset="0"/>
              </a:rPr>
              <a:t>  - </a:t>
            </a:r>
            <a:r>
              <a:rPr lang="en-US" sz="2400" dirty="0" err="1">
                <a:latin typeface="Arial" pitchFamily="34" charset="0"/>
                <a:cs typeface="Arial" pitchFamily="34" charset="0"/>
              </a:rPr>
              <a:t>D</a:t>
            </a:r>
            <a:r>
              <a:rPr lang="en-US" sz="2400" dirty="0" err="1" smtClean="0">
                <a:latin typeface="Arial" pitchFamily="34" charset="0"/>
                <a:cs typeface="Arial" pitchFamily="34" charset="0"/>
              </a:rPr>
              <a:t>ùng</a:t>
            </a:r>
            <a:r>
              <a:rPr lang="en-US" sz="2400" dirty="0" smtClean="0">
                <a:latin typeface="Arial" pitchFamily="34" charset="0"/>
                <a:cs typeface="Arial" pitchFamily="34" charset="0"/>
              </a:rPr>
              <a:t> </a:t>
            </a:r>
            <a:r>
              <a:rPr lang="en-US" sz="2400" dirty="0" err="1">
                <a:latin typeface="Arial" pitchFamily="34" charset="0"/>
                <a:cs typeface="Arial" pitchFamily="34" charset="0"/>
              </a:rPr>
              <a:t>để</a:t>
            </a:r>
            <a:r>
              <a:rPr lang="en-US" sz="2400" dirty="0">
                <a:latin typeface="Arial" pitchFamily="34" charset="0"/>
                <a:cs typeface="Arial" pitchFamily="34" charset="0"/>
              </a:rPr>
              <a:t> </a:t>
            </a:r>
            <a:r>
              <a:rPr lang="en-US" sz="2400" dirty="0" err="1">
                <a:latin typeface="Arial" pitchFamily="34" charset="0"/>
                <a:cs typeface="Arial" pitchFamily="34" charset="0"/>
              </a:rPr>
              <a:t>nhận</a:t>
            </a:r>
            <a:r>
              <a:rPr lang="en-US" sz="2400" dirty="0">
                <a:latin typeface="Arial" pitchFamily="34" charset="0"/>
                <a:cs typeface="Arial" pitchFamily="34" charset="0"/>
              </a:rPr>
              <a:t> </a:t>
            </a:r>
            <a:r>
              <a:rPr lang="en-US" sz="2400" dirty="0" err="1">
                <a:latin typeface="Arial" pitchFamily="34" charset="0"/>
                <a:cs typeface="Arial" pitchFamily="34" charset="0"/>
              </a:rPr>
              <a:t>dạng</a:t>
            </a:r>
            <a:r>
              <a:rPr lang="en-US" sz="2400" dirty="0">
                <a:latin typeface="Arial" pitchFamily="34" charset="0"/>
                <a:cs typeface="Arial" pitchFamily="34" charset="0"/>
              </a:rPr>
              <a:t> </a:t>
            </a:r>
            <a:r>
              <a:rPr lang="en-US" sz="2400" dirty="0" err="1">
                <a:latin typeface="Arial" pitchFamily="34" charset="0"/>
                <a:cs typeface="Arial" pitchFamily="34" charset="0"/>
              </a:rPr>
              <a:t>và</a:t>
            </a:r>
            <a:r>
              <a:rPr lang="en-US" sz="2400" dirty="0">
                <a:latin typeface="Arial" pitchFamily="34" charset="0"/>
                <a:cs typeface="Arial" pitchFamily="34" charset="0"/>
              </a:rPr>
              <a:t> </a:t>
            </a:r>
            <a:r>
              <a:rPr lang="en-US" sz="2400" dirty="0" err="1">
                <a:latin typeface="Arial" pitchFamily="34" charset="0"/>
                <a:cs typeface="Arial" pitchFamily="34" charset="0"/>
              </a:rPr>
              <a:t>miêu</a:t>
            </a:r>
            <a:r>
              <a:rPr lang="en-US" sz="2400" dirty="0">
                <a:latin typeface="Arial" pitchFamily="34" charset="0"/>
                <a:cs typeface="Arial" pitchFamily="34" charset="0"/>
              </a:rPr>
              <a:t> </a:t>
            </a:r>
            <a:r>
              <a:rPr lang="en-US" sz="2400" dirty="0" err="1">
                <a:latin typeface="Arial" pitchFamily="34" charset="0"/>
                <a:cs typeface="Arial" pitchFamily="34" charset="0"/>
              </a:rPr>
              <a:t>tả</a:t>
            </a:r>
            <a:r>
              <a:rPr lang="en-US" sz="2400" dirty="0">
                <a:latin typeface="Arial" pitchFamily="34" charset="0"/>
                <a:cs typeface="Arial" pitchFamily="34" charset="0"/>
              </a:rPr>
              <a:t> </a:t>
            </a:r>
            <a:r>
              <a:rPr lang="en-US" sz="2400" dirty="0" err="1">
                <a:latin typeface="Arial" pitchFamily="34" charset="0"/>
                <a:cs typeface="Arial" pitchFamily="34" charset="0"/>
              </a:rPr>
              <a:t>những</a:t>
            </a:r>
            <a:r>
              <a:rPr lang="en-US" sz="2400" dirty="0">
                <a:latin typeface="Arial" pitchFamily="34" charset="0"/>
                <a:cs typeface="Arial" pitchFamily="34" charset="0"/>
              </a:rPr>
              <a:t> </a:t>
            </a:r>
            <a:r>
              <a:rPr lang="en-US" sz="2400" dirty="0" err="1">
                <a:latin typeface="Arial" pitchFamily="34" charset="0"/>
                <a:cs typeface="Arial" pitchFamily="34" charset="0"/>
              </a:rPr>
              <a:t>điểm</a:t>
            </a:r>
            <a:r>
              <a:rPr lang="en-US" sz="2400" dirty="0">
                <a:latin typeface="Arial" pitchFamily="34" charset="0"/>
                <a:cs typeface="Arial" pitchFamily="34" charset="0"/>
              </a:rPr>
              <a:t> </a:t>
            </a:r>
            <a:r>
              <a:rPr lang="en-US" sz="2400" dirty="0" err="1">
                <a:latin typeface="Arial" pitchFamily="34" charset="0"/>
                <a:cs typeface="Arial" pitchFamily="34" charset="0"/>
              </a:rPr>
              <a:t>đặc</a:t>
            </a:r>
            <a:r>
              <a:rPr lang="en-US" sz="2400" dirty="0">
                <a:latin typeface="Arial" pitchFamily="34" charset="0"/>
                <a:cs typeface="Arial" pitchFamily="34" charset="0"/>
              </a:rPr>
              <a:t> </a:t>
            </a:r>
            <a:r>
              <a:rPr lang="en-US" sz="2400" dirty="0" err="1">
                <a:latin typeface="Arial" pitchFamily="34" charset="0"/>
                <a:cs typeface="Arial" pitchFamily="34" charset="0"/>
              </a:rPr>
              <a:t>trưng</a:t>
            </a:r>
            <a:r>
              <a:rPr lang="en-US" sz="2400" dirty="0">
                <a:latin typeface="Arial" pitchFamily="34" charset="0"/>
                <a:cs typeface="Arial" pitchFamily="34" charset="0"/>
              </a:rPr>
              <a:t> (local features) </a:t>
            </a:r>
            <a:r>
              <a:rPr lang="en-US" sz="2400" dirty="0" err="1">
                <a:latin typeface="Arial" pitchFamily="34" charset="0"/>
                <a:cs typeface="Arial" pitchFamily="34" charset="0"/>
              </a:rPr>
              <a:t>trong</a:t>
            </a:r>
            <a:r>
              <a:rPr lang="en-US" sz="2400" dirty="0">
                <a:latin typeface="Arial" pitchFamily="34" charset="0"/>
                <a:cs typeface="Arial" pitchFamily="34" charset="0"/>
              </a:rPr>
              <a:t> </a:t>
            </a:r>
            <a:r>
              <a:rPr lang="en-US" sz="2400" dirty="0" err="1">
                <a:latin typeface="Arial" pitchFamily="34" charset="0"/>
                <a:cs typeface="Arial" pitchFamily="34" charset="0"/>
              </a:rPr>
              <a:t>ảnh</a:t>
            </a:r>
            <a:r>
              <a:rPr lang="en-US" sz="2400" dirty="0">
                <a:latin typeface="Arial" pitchFamily="34" charset="0"/>
                <a:cs typeface="Arial" pitchFamily="34" charset="0"/>
              </a:rPr>
              <a:t>. </a:t>
            </a:r>
            <a:endParaRPr lang="en-US" sz="2400" dirty="0" smtClean="0">
              <a:latin typeface="Arial" pitchFamily="34" charset="0"/>
              <a:cs typeface="Arial" pitchFamily="34" charset="0"/>
            </a:endParaRPr>
          </a:p>
          <a:p>
            <a:pPr algn="just"/>
            <a:r>
              <a:rPr lang="en-US" sz="2400" dirty="0">
                <a:latin typeface="Arial" pitchFamily="34" charset="0"/>
                <a:cs typeface="Arial" pitchFamily="34" charset="0"/>
              </a:rPr>
              <a:t> </a:t>
            </a:r>
            <a:r>
              <a:rPr lang="en-US" sz="2400" dirty="0" smtClean="0">
                <a:latin typeface="Arial" pitchFamily="34" charset="0"/>
                <a:cs typeface="Arial" pitchFamily="34" charset="0"/>
              </a:rPr>
              <a:t>  - </a:t>
            </a:r>
            <a:r>
              <a:rPr lang="en-US" sz="2400" dirty="0" err="1" smtClean="0">
                <a:latin typeface="Arial" pitchFamily="34" charset="0"/>
                <a:cs typeface="Arial" pitchFamily="34" charset="0"/>
              </a:rPr>
              <a:t>Giải</a:t>
            </a:r>
            <a:r>
              <a:rPr lang="en-US" sz="2400" dirty="0" smtClean="0">
                <a:latin typeface="Arial" pitchFamily="34" charset="0"/>
                <a:cs typeface="Arial" pitchFamily="34" charset="0"/>
              </a:rPr>
              <a:t> </a:t>
            </a:r>
            <a:r>
              <a:rPr lang="en-US" sz="2400" dirty="0" err="1">
                <a:latin typeface="Arial" pitchFamily="34" charset="0"/>
                <a:cs typeface="Arial" pitchFamily="34" charset="0"/>
              </a:rPr>
              <a:t>thuật</a:t>
            </a:r>
            <a:r>
              <a:rPr lang="en-US" sz="2400" dirty="0">
                <a:latin typeface="Arial" pitchFamily="34" charset="0"/>
                <a:cs typeface="Arial" pitchFamily="34" charset="0"/>
              </a:rPr>
              <a:t> </a:t>
            </a:r>
            <a:r>
              <a:rPr lang="en-US" sz="2400" dirty="0" err="1">
                <a:latin typeface="Arial" pitchFamily="34" charset="0"/>
                <a:cs typeface="Arial" pitchFamily="34" charset="0"/>
              </a:rPr>
              <a:t>lần</a:t>
            </a:r>
            <a:r>
              <a:rPr lang="en-US" sz="2400" dirty="0">
                <a:latin typeface="Arial" pitchFamily="34" charset="0"/>
                <a:cs typeface="Arial" pitchFamily="34" charset="0"/>
              </a:rPr>
              <a:t> </a:t>
            </a:r>
            <a:r>
              <a:rPr lang="en-US" sz="2400" dirty="0" err="1">
                <a:latin typeface="Arial" pitchFamily="34" charset="0"/>
                <a:cs typeface="Arial" pitchFamily="34" charset="0"/>
              </a:rPr>
              <a:t>đầu</a:t>
            </a:r>
            <a:r>
              <a:rPr lang="en-US" sz="2400" dirty="0">
                <a:latin typeface="Arial" pitchFamily="34" charset="0"/>
                <a:cs typeface="Arial" pitchFamily="34" charset="0"/>
              </a:rPr>
              <a:t> </a:t>
            </a:r>
            <a:r>
              <a:rPr lang="en-US" sz="2400" dirty="0" err="1">
                <a:latin typeface="Arial" pitchFamily="34" charset="0"/>
                <a:cs typeface="Arial" pitchFamily="34" charset="0"/>
              </a:rPr>
              <a:t>được</a:t>
            </a:r>
            <a:r>
              <a:rPr lang="en-US" sz="2400" dirty="0">
                <a:latin typeface="Arial" pitchFamily="34" charset="0"/>
                <a:cs typeface="Arial" pitchFamily="34" charset="0"/>
              </a:rPr>
              <a:t> </a:t>
            </a:r>
            <a:r>
              <a:rPr lang="en-US" sz="2400" dirty="0" err="1">
                <a:latin typeface="Arial" pitchFamily="34" charset="0"/>
                <a:cs typeface="Arial" pitchFamily="34" charset="0"/>
              </a:rPr>
              <a:t>giới</a:t>
            </a:r>
            <a:r>
              <a:rPr lang="en-US" sz="2400" dirty="0">
                <a:latin typeface="Arial" pitchFamily="34" charset="0"/>
                <a:cs typeface="Arial" pitchFamily="34" charset="0"/>
              </a:rPr>
              <a:t> </a:t>
            </a:r>
            <a:r>
              <a:rPr lang="en-US" sz="2400" dirty="0" err="1">
                <a:latin typeface="Arial" pitchFamily="34" charset="0"/>
                <a:cs typeface="Arial" pitchFamily="34" charset="0"/>
              </a:rPr>
              <a:t>thiệu</a:t>
            </a:r>
            <a:r>
              <a:rPr lang="en-US" sz="2400" dirty="0">
                <a:latin typeface="Arial" pitchFamily="34" charset="0"/>
                <a:cs typeface="Arial" pitchFamily="34" charset="0"/>
              </a:rPr>
              <a:t> </a:t>
            </a:r>
            <a:r>
              <a:rPr lang="en-US" sz="2400" dirty="0" err="1">
                <a:latin typeface="Arial" pitchFamily="34" charset="0"/>
                <a:cs typeface="Arial" pitchFamily="34" charset="0"/>
              </a:rPr>
              <a:t>bởi</a:t>
            </a:r>
            <a:r>
              <a:rPr lang="en-US" sz="2400" dirty="0">
                <a:latin typeface="Arial" pitchFamily="34" charset="0"/>
                <a:cs typeface="Arial" pitchFamily="34" charset="0"/>
              </a:rPr>
              <a:t> David Lowe </a:t>
            </a:r>
            <a:r>
              <a:rPr lang="en-US" sz="2400" dirty="0" err="1">
                <a:latin typeface="Arial" pitchFamily="34" charset="0"/>
                <a:cs typeface="Arial" pitchFamily="34" charset="0"/>
              </a:rPr>
              <a:t>năm</a:t>
            </a:r>
            <a:r>
              <a:rPr lang="en-US" sz="2400" dirty="0">
                <a:latin typeface="Arial" pitchFamily="34" charset="0"/>
                <a:cs typeface="Arial" pitchFamily="34" charset="0"/>
              </a:rPr>
              <a:t> 1999. </a:t>
            </a:r>
          </a:p>
        </p:txBody>
      </p:sp>
      <p:sp>
        <p:nvSpPr>
          <p:cNvPr id="4" name="TextBox 3"/>
          <p:cNvSpPr txBox="1"/>
          <p:nvPr/>
        </p:nvSpPr>
        <p:spPr>
          <a:xfrm>
            <a:off x="762000" y="3733800"/>
            <a:ext cx="7772400" cy="2677656"/>
          </a:xfrm>
          <a:prstGeom prst="rect">
            <a:avLst/>
          </a:prstGeom>
          <a:noFill/>
        </p:spPr>
        <p:txBody>
          <a:bodyPr wrap="square" rtlCol="0">
            <a:spAutoFit/>
          </a:bodyPr>
          <a:lstStyle/>
          <a:p>
            <a:pPr algn="just"/>
            <a:r>
              <a:rPr lang="en-US" dirty="0"/>
              <a:t> </a:t>
            </a:r>
            <a:r>
              <a:rPr lang="en-US" sz="2400" dirty="0" err="1">
                <a:latin typeface="Arial" pitchFamily="34" charset="0"/>
                <a:cs typeface="Arial" pitchFamily="34" charset="0"/>
              </a:rPr>
              <a:t>Trong</a:t>
            </a:r>
            <a:r>
              <a:rPr lang="en-US" sz="2400" dirty="0">
                <a:latin typeface="Arial" pitchFamily="34" charset="0"/>
                <a:cs typeface="Arial" pitchFamily="34" charset="0"/>
              </a:rPr>
              <a:t> </a:t>
            </a:r>
            <a:r>
              <a:rPr lang="en-US" sz="2400" dirty="0" err="1">
                <a:latin typeface="Arial" pitchFamily="34" charset="0"/>
                <a:cs typeface="Arial" pitchFamily="34" charset="0"/>
              </a:rPr>
              <a:t>bài</a:t>
            </a:r>
            <a:r>
              <a:rPr lang="en-US" sz="2400" dirty="0">
                <a:latin typeface="Arial" pitchFamily="34" charset="0"/>
                <a:cs typeface="Arial" pitchFamily="34" charset="0"/>
              </a:rPr>
              <a:t> </a:t>
            </a:r>
            <a:r>
              <a:rPr lang="en-US" sz="2400" dirty="0" err="1">
                <a:latin typeface="Arial" pitchFamily="34" charset="0"/>
                <a:cs typeface="Arial" pitchFamily="34" charset="0"/>
              </a:rPr>
              <a:t>báo</a:t>
            </a:r>
            <a:r>
              <a:rPr lang="en-US" sz="2400" dirty="0">
                <a:latin typeface="Arial" pitchFamily="34" charset="0"/>
                <a:cs typeface="Arial" pitchFamily="34" charset="0"/>
              </a:rPr>
              <a:t> </a:t>
            </a:r>
            <a:r>
              <a:rPr lang="en-US" sz="2400" dirty="0" err="1">
                <a:latin typeface="Arial" pitchFamily="34" charset="0"/>
                <a:cs typeface="Arial" pitchFamily="34" charset="0"/>
              </a:rPr>
              <a:t>khoa</a:t>
            </a:r>
            <a:r>
              <a:rPr lang="en-US" sz="2400" dirty="0">
                <a:latin typeface="Arial" pitchFamily="34" charset="0"/>
                <a:cs typeface="Arial" pitchFamily="34" charset="0"/>
              </a:rPr>
              <a:t> </a:t>
            </a:r>
            <a:r>
              <a:rPr lang="en-US" sz="2400" dirty="0" err="1">
                <a:latin typeface="Arial" pitchFamily="34" charset="0"/>
                <a:cs typeface="Arial" pitchFamily="34" charset="0"/>
              </a:rPr>
              <a:t>học</a:t>
            </a:r>
            <a:r>
              <a:rPr lang="en-US" sz="2400" dirty="0">
                <a:latin typeface="Arial" pitchFamily="34" charset="0"/>
                <a:cs typeface="Arial" pitchFamily="34" charset="0"/>
              </a:rPr>
              <a:t> "</a:t>
            </a:r>
            <a:r>
              <a:rPr lang="en-US" sz="2400" i="1" dirty="0">
                <a:latin typeface="Arial" pitchFamily="34" charset="0"/>
                <a:cs typeface="Arial" pitchFamily="34" charset="0"/>
              </a:rPr>
              <a:t>Distinctive Image Features from Scale-Invariant </a:t>
            </a:r>
            <a:r>
              <a:rPr lang="en-US" sz="2400" i="1" dirty="0" err="1">
                <a:latin typeface="Arial" pitchFamily="34" charset="0"/>
                <a:cs typeface="Arial" pitchFamily="34" charset="0"/>
              </a:rPr>
              <a:t>Keypoints</a:t>
            </a:r>
            <a:r>
              <a:rPr lang="en-US" sz="2400" dirty="0">
                <a:latin typeface="Arial" pitchFamily="34" charset="0"/>
                <a:cs typeface="Arial" pitchFamily="34" charset="0"/>
              </a:rPr>
              <a:t>", SIFT </a:t>
            </a:r>
            <a:r>
              <a:rPr lang="en-US" sz="2400" dirty="0" err="1">
                <a:latin typeface="Arial" pitchFamily="34" charset="0"/>
                <a:cs typeface="Arial" pitchFamily="34" charset="0"/>
              </a:rPr>
              <a:t>được</a:t>
            </a:r>
            <a:r>
              <a:rPr lang="en-US" sz="2400" dirty="0">
                <a:latin typeface="Arial" pitchFamily="34" charset="0"/>
                <a:cs typeface="Arial" pitchFamily="34" charset="0"/>
              </a:rPr>
              <a:t> </a:t>
            </a:r>
            <a:r>
              <a:rPr lang="en-US" sz="2400" dirty="0" err="1">
                <a:latin typeface="Arial" pitchFamily="34" charset="0"/>
                <a:cs typeface="Arial" pitchFamily="34" charset="0"/>
              </a:rPr>
              <a:t>đặc</a:t>
            </a:r>
            <a:r>
              <a:rPr lang="en-US" sz="2400" dirty="0">
                <a:latin typeface="Arial" pitchFamily="34" charset="0"/>
                <a:cs typeface="Arial" pitchFamily="34" charset="0"/>
              </a:rPr>
              <a:t> </a:t>
            </a:r>
            <a:r>
              <a:rPr lang="en-US" sz="2400" dirty="0" err="1">
                <a:latin typeface="Arial" pitchFamily="34" charset="0"/>
                <a:cs typeface="Arial" pitchFamily="34" charset="0"/>
              </a:rPr>
              <a:t>tả</a:t>
            </a:r>
            <a:r>
              <a:rPr lang="en-US" sz="2400" dirty="0">
                <a:latin typeface="Arial" pitchFamily="34" charset="0"/>
                <a:cs typeface="Arial" pitchFamily="34" charset="0"/>
              </a:rPr>
              <a:t> </a:t>
            </a:r>
            <a:r>
              <a:rPr lang="en-US" sz="2400" dirty="0" err="1">
                <a:latin typeface="Arial" pitchFamily="34" charset="0"/>
                <a:cs typeface="Arial" pitchFamily="34" charset="0"/>
              </a:rPr>
              <a:t>rõ</a:t>
            </a:r>
            <a:r>
              <a:rPr lang="en-US" sz="2400" dirty="0">
                <a:latin typeface="Arial" pitchFamily="34" charset="0"/>
                <a:cs typeface="Arial" pitchFamily="34" charset="0"/>
              </a:rPr>
              <a:t> </a:t>
            </a:r>
            <a:r>
              <a:rPr lang="en-US" sz="2400" dirty="0" err="1">
                <a:latin typeface="Arial" pitchFamily="34" charset="0"/>
                <a:cs typeface="Arial" pitchFamily="34" charset="0"/>
              </a:rPr>
              <a:t>nét</a:t>
            </a:r>
            <a:r>
              <a:rPr lang="en-US" sz="2400" dirty="0">
                <a:latin typeface="Arial" pitchFamily="34" charset="0"/>
                <a:cs typeface="Arial" pitchFamily="34" charset="0"/>
              </a:rPr>
              <a:t> </a:t>
            </a:r>
            <a:r>
              <a:rPr lang="en-US" sz="2400" dirty="0" err="1">
                <a:latin typeface="Arial" pitchFamily="34" charset="0"/>
                <a:cs typeface="Arial" pitchFamily="34" charset="0"/>
              </a:rPr>
              <a:t>dưới</a:t>
            </a:r>
            <a:r>
              <a:rPr lang="en-US" sz="2400" dirty="0">
                <a:latin typeface="Arial" pitchFamily="34" charset="0"/>
                <a:cs typeface="Arial" pitchFamily="34" charset="0"/>
              </a:rPr>
              <a:t> </a:t>
            </a:r>
            <a:r>
              <a:rPr lang="en-US" sz="2400" dirty="0" err="1">
                <a:latin typeface="Arial" pitchFamily="34" charset="0"/>
                <a:cs typeface="Arial" pitchFamily="34" charset="0"/>
              </a:rPr>
              <a:t>bốn</a:t>
            </a:r>
            <a:r>
              <a:rPr lang="en-US" sz="2400" dirty="0">
                <a:latin typeface="Arial" pitchFamily="34" charset="0"/>
                <a:cs typeface="Arial" pitchFamily="34" charset="0"/>
              </a:rPr>
              <a:t> </a:t>
            </a:r>
            <a:r>
              <a:rPr lang="en-US" sz="2400" dirty="0" err="1">
                <a:latin typeface="Arial" pitchFamily="34" charset="0"/>
                <a:cs typeface="Arial" pitchFamily="34" charset="0"/>
              </a:rPr>
              <a:t>giai</a:t>
            </a:r>
            <a:r>
              <a:rPr lang="en-US" sz="2400" dirty="0">
                <a:latin typeface="Arial" pitchFamily="34" charset="0"/>
                <a:cs typeface="Arial" pitchFamily="34" charset="0"/>
              </a:rPr>
              <a:t> </a:t>
            </a:r>
            <a:r>
              <a:rPr lang="en-US" sz="2400" dirty="0" err="1">
                <a:latin typeface="Arial" pitchFamily="34" charset="0"/>
                <a:cs typeface="Arial" pitchFamily="34" charset="0"/>
              </a:rPr>
              <a:t>đoạn</a:t>
            </a:r>
            <a:r>
              <a:rPr lang="en-US" sz="2400" dirty="0">
                <a:latin typeface="Arial" pitchFamily="34" charset="0"/>
                <a:cs typeface="Arial" pitchFamily="34" charset="0"/>
              </a:rPr>
              <a:t> (stages) </a:t>
            </a:r>
            <a:r>
              <a:rPr lang="en-US" sz="2400" dirty="0" err="1">
                <a:latin typeface="Arial" pitchFamily="34" charset="0"/>
                <a:cs typeface="Arial" pitchFamily="34" charset="0"/>
              </a:rPr>
              <a:t>chính</a:t>
            </a:r>
            <a:r>
              <a:rPr lang="en-US" sz="2400" dirty="0">
                <a:latin typeface="Arial" pitchFamily="34" charset="0"/>
                <a:cs typeface="Arial" pitchFamily="34" charset="0"/>
              </a:rPr>
              <a:t> </a:t>
            </a:r>
            <a:r>
              <a:rPr lang="en-US" sz="2400" dirty="0" err="1">
                <a:latin typeface="Arial" pitchFamily="34" charset="0"/>
                <a:cs typeface="Arial" pitchFamily="34" charset="0"/>
              </a:rPr>
              <a:t>sau</a:t>
            </a:r>
            <a:r>
              <a:rPr lang="en-US" sz="2400" dirty="0">
                <a:latin typeface="Arial" pitchFamily="34" charset="0"/>
                <a:cs typeface="Arial" pitchFamily="34" charset="0"/>
              </a:rPr>
              <a:t>:</a:t>
            </a:r>
          </a:p>
          <a:p>
            <a:pPr lvl="0" algn="just"/>
            <a:r>
              <a:rPr lang="en-US" sz="2400" b="1" dirty="0" smtClean="0">
                <a:latin typeface="Arial" pitchFamily="34" charset="0"/>
                <a:cs typeface="Arial" pitchFamily="34" charset="0"/>
              </a:rPr>
              <a:t>   - Scale-space </a:t>
            </a:r>
            <a:r>
              <a:rPr lang="en-US" sz="2400" b="1" dirty="0" err="1">
                <a:latin typeface="Arial" pitchFamily="34" charset="0"/>
                <a:cs typeface="Arial" pitchFamily="34" charset="0"/>
              </a:rPr>
              <a:t>extrema</a:t>
            </a:r>
            <a:r>
              <a:rPr lang="en-US" sz="2400" b="1" dirty="0">
                <a:latin typeface="Arial" pitchFamily="34" charset="0"/>
                <a:cs typeface="Arial" pitchFamily="34" charset="0"/>
              </a:rPr>
              <a:t> detection.</a:t>
            </a:r>
            <a:endParaRPr lang="en-US" sz="2400" dirty="0">
              <a:latin typeface="Arial" pitchFamily="34" charset="0"/>
              <a:cs typeface="Arial" pitchFamily="34" charset="0"/>
            </a:endParaRPr>
          </a:p>
          <a:p>
            <a:pPr lvl="0" algn="just"/>
            <a:r>
              <a:rPr lang="en-US" sz="2400" b="1" dirty="0" smtClean="0">
                <a:latin typeface="Arial" pitchFamily="34" charset="0"/>
                <a:cs typeface="Arial" pitchFamily="34" charset="0"/>
              </a:rPr>
              <a:t>   - </a:t>
            </a:r>
            <a:r>
              <a:rPr lang="en-US" sz="2400" b="1" dirty="0" err="1" smtClean="0">
                <a:latin typeface="Arial" pitchFamily="34" charset="0"/>
                <a:cs typeface="Arial" pitchFamily="34" charset="0"/>
              </a:rPr>
              <a:t>Keypoint</a:t>
            </a:r>
            <a:r>
              <a:rPr lang="en-US" sz="2400" b="1" dirty="0" smtClean="0">
                <a:latin typeface="Arial" pitchFamily="34" charset="0"/>
                <a:cs typeface="Arial" pitchFamily="34" charset="0"/>
              </a:rPr>
              <a:t> </a:t>
            </a:r>
            <a:r>
              <a:rPr lang="en-US" sz="2400" b="1" dirty="0">
                <a:latin typeface="Arial" pitchFamily="34" charset="0"/>
                <a:cs typeface="Arial" pitchFamily="34" charset="0"/>
              </a:rPr>
              <a:t>localization.</a:t>
            </a:r>
            <a:endParaRPr lang="en-US" sz="2400" dirty="0">
              <a:latin typeface="Arial" pitchFamily="34" charset="0"/>
              <a:cs typeface="Arial" pitchFamily="34" charset="0"/>
            </a:endParaRPr>
          </a:p>
          <a:p>
            <a:pPr lvl="0" algn="just"/>
            <a:r>
              <a:rPr lang="en-US" sz="2400" b="1" dirty="0" smtClean="0">
                <a:latin typeface="Arial" pitchFamily="34" charset="0"/>
                <a:cs typeface="Arial" pitchFamily="34" charset="0"/>
              </a:rPr>
              <a:t>   - Orientation </a:t>
            </a:r>
            <a:r>
              <a:rPr lang="en-US" sz="2400" b="1" dirty="0">
                <a:latin typeface="Arial" pitchFamily="34" charset="0"/>
                <a:cs typeface="Arial" pitchFamily="34" charset="0"/>
              </a:rPr>
              <a:t>assignment.</a:t>
            </a:r>
            <a:endParaRPr lang="en-US" sz="2400" dirty="0">
              <a:latin typeface="Arial" pitchFamily="34" charset="0"/>
              <a:cs typeface="Arial" pitchFamily="34" charset="0"/>
            </a:endParaRPr>
          </a:p>
          <a:p>
            <a:pPr lvl="0" algn="just"/>
            <a:r>
              <a:rPr lang="en-US" sz="2400" b="1" dirty="0" smtClean="0">
                <a:latin typeface="Arial" pitchFamily="34" charset="0"/>
                <a:cs typeface="Arial" pitchFamily="34" charset="0"/>
              </a:rPr>
              <a:t>   - </a:t>
            </a:r>
            <a:r>
              <a:rPr lang="en-US" sz="2400" b="1" dirty="0" err="1" smtClean="0">
                <a:latin typeface="Arial" pitchFamily="34" charset="0"/>
                <a:cs typeface="Arial" pitchFamily="34" charset="0"/>
              </a:rPr>
              <a:t>Keypoint</a:t>
            </a:r>
            <a:r>
              <a:rPr lang="en-US" sz="2400" b="1" dirty="0" smtClean="0">
                <a:latin typeface="Arial" pitchFamily="34" charset="0"/>
                <a:cs typeface="Arial" pitchFamily="34" charset="0"/>
              </a:rPr>
              <a:t> </a:t>
            </a:r>
            <a:r>
              <a:rPr lang="en-US" sz="2400" b="1" dirty="0">
                <a:latin typeface="Arial" pitchFamily="34" charset="0"/>
                <a:cs typeface="Arial" pitchFamily="34" charset="0"/>
              </a:rPr>
              <a:t>descriptor.</a:t>
            </a:r>
            <a:endParaRPr lang="en-US" sz="2400" dirty="0">
              <a:latin typeface="Arial" pitchFamily="34" charset="0"/>
              <a:cs typeface="Arial" pitchFamily="34" charset="0"/>
            </a:endParaRPr>
          </a:p>
        </p:txBody>
      </p:sp>
      <p:sp>
        <p:nvSpPr>
          <p:cNvPr id="5" name="Slide Number Placeholder 4"/>
          <p:cNvSpPr>
            <a:spLocks noGrp="1"/>
          </p:cNvSpPr>
          <p:nvPr>
            <p:ph type="sldNum" sz="quarter" idx="12"/>
          </p:nvPr>
        </p:nvSpPr>
        <p:spPr/>
        <p:txBody>
          <a:bodyPr/>
          <a:lstStyle/>
          <a:p>
            <a:fld id="{620FF715-CA4F-4DA1-B8BB-1FA164268FAD}" type="slidenum">
              <a:rPr lang="en-US" smtClean="0"/>
              <a:t>3</a:t>
            </a:fld>
            <a:endParaRPr lang="en-US"/>
          </a:p>
        </p:txBody>
      </p:sp>
    </p:spTree>
    <p:extLst>
      <p:ext uri="{BB962C8B-B14F-4D97-AF65-F5344CB8AC3E}">
        <p14:creationId xmlns:p14="http://schemas.microsoft.com/office/powerpoint/2010/main" val="3006821287"/>
      </p:ext>
    </p:extLst>
  </p:cSld>
  <p:clrMapOvr>
    <a:masterClrMapping/>
  </p:clrMapOvr>
  <p:transition spd="slow">
    <p:push dir="u"/>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0"/>
            <a:ext cx="7924800" cy="1143000"/>
          </a:xfrm>
        </p:spPr>
        <p:txBody>
          <a:bodyPr/>
          <a:lstStyle/>
          <a:p>
            <a:r>
              <a:rPr lang="en-US" dirty="0">
                <a:solidFill>
                  <a:schemeClr val="bg1"/>
                </a:solidFill>
              </a:rPr>
              <a:t>Orientation Assignment</a:t>
            </a: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0264" y="2286000"/>
            <a:ext cx="7498450" cy="293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4" name="Object 3"/>
          <p:cNvGraphicFramePr>
            <a:graphicFrameLocks noChangeAspect="1"/>
          </p:cNvGraphicFramePr>
          <p:nvPr>
            <p:extLst>
              <p:ext uri="{D42A27DB-BD31-4B8C-83A1-F6EECF244321}">
                <p14:modId xmlns:p14="http://schemas.microsoft.com/office/powerpoint/2010/main" val="238190211"/>
              </p:ext>
            </p:extLst>
          </p:nvPr>
        </p:nvGraphicFramePr>
        <p:xfrm>
          <a:off x="2472644" y="5410200"/>
          <a:ext cx="4162425" cy="465138"/>
        </p:xfrm>
        <a:graphic>
          <a:graphicData uri="http://schemas.openxmlformats.org/presentationml/2006/ole">
            <mc:AlternateContent xmlns:mc="http://schemas.openxmlformats.org/markup-compatibility/2006">
              <mc:Choice xmlns:v="urn:schemas-microsoft-com:vml" Requires="v">
                <p:oleObj spid="_x0000_s2055" name="Equation" r:id="rId4" imgW="1815840" imgH="203040" progId="Equation.DSMT4">
                  <p:embed/>
                </p:oleObj>
              </mc:Choice>
              <mc:Fallback>
                <p:oleObj name="Equation" r:id="rId4" imgW="1815840" imgH="20304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72644" y="5410200"/>
                        <a:ext cx="4162425"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 name="TextBox 4"/>
          <p:cNvSpPr txBox="1"/>
          <p:nvPr/>
        </p:nvSpPr>
        <p:spPr>
          <a:xfrm>
            <a:off x="926189" y="1523999"/>
            <a:ext cx="7086600" cy="461665"/>
          </a:xfrm>
          <a:prstGeom prst="rect">
            <a:avLst/>
          </a:prstGeom>
          <a:noFill/>
        </p:spPr>
        <p:txBody>
          <a:bodyPr wrap="square" rtlCol="0">
            <a:spAutoFit/>
          </a:bodyPr>
          <a:lstStyle/>
          <a:p>
            <a:r>
              <a:rPr lang="en-US" sz="2400" dirty="0" err="1" smtClean="0">
                <a:latin typeface="Arial" pitchFamily="34" charset="0"/>
                <a:cs typeface="Arial" pitchFamily="34" charset="0"/>
              </a:rPr>
              <a:t>Làm</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mờ</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ảnh</a:t>
            </a:r>
            <a:r>
              <a:rPr lang="en-US" sz="2400" dirty="0">
                <a:latin typeface="Arial" pitchFamily="34" charset="0"/>
                <a:cs typeface="Arial" pitchFamily="34" charset="0"/>
              </a:rPr>
              <a:t>:</a:t>
            </a:r>
          </a:p>
        </p:txBody>
      </p:sp>
      <p:sp>
        <p:nvSpPr>
          <p:cNvPr id="3" name="Slide Number Placeholder 2"/>
          <p:cNvSpPr>
            <a:spLocks noGrp="1"/>
          </p:cNvSpPr>
          <p:nvPr>
            <p:ph type="sldNum" sz="quarter" idx="12"/>
          </p:nvPr>
        </p:nvSpPr>
        <p:spPr/>
        <p:txBody>
          <a:bodyPr/>
          <a:lstStyle/>
          <a:p>
            <a:fld id="{620FF715-CA4F-4DA1-B8BB-1FA164268FAD}" type="slidenum">
              <a:rPr lang="en-US" smtClean="0"/>
              <a:t>30</a:t>
            </a:fld>
            <a:endParaRPr lang="en-US"/>
          </a:p>
        </p:txBody>
      </p:sp>
    </p:spTree>
    <p:extLst>
      <p:ext uri="{BB962C8B-B14F-4D97-AF65-F5344CB8AC3E}">
        <p14:creationId xmlns:p14="http://schemas.microsoft.com/office/powerpoint/2010/main" val="1966739402"/>
      </p:ext>
    </p:extLst>
  </p:cSld>
  <p:clrMapOvr>
    <a:masterClrMapping/>
  </p:clrMapOvr>
  <p:transition spd="slow">
    <p:push dir="u"/>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0"/>
            <a:ext cx="7924800" cy="1143000"/>
          </a:xfrm>
        </p:spPr>
        <p:txBody>
          <a:bodyPr/>
          <a:lstStyle/>
          <a:p>
            <a:r>
              <a:rPr lang="en-US" dirty="0">
                <a:solidFill>
                  <a:schemeClr val="bg1"/>
                </a:solidFill>
              </a:rPr>
              <a:t>Orientation Assignment</a:t>
            </a:r>
          </a:p>
        </p:txBody>
      </p:sp>
      <p:sp>
        <p:nvSpPr>
          <p:cNvPr id="3" name="Slide Number Placeholder 2"/>
          <p:cNvSpPr>
            <a:spLocks noGrp="1"/>
          </p:cNvSpPr>
          <p:nvPr>
            <p:ph type="sldNum" sz="quarter" idx="12"/>
          </p:nvPr>
        </p:nvSpPr>
        <p:spPr/>
        <p:txBody>
          <a:bodyPr/>
          <a:lstStyle/>
          <a:p>
            <a:fld id="{620FF715-CA4F-4DA1-B8BB-1FA164268FAD}" type="slidenum">
              <a:rPr lang="en-US" smtClean="0"/>
              <a:t>31</a:t>
            </a:fld>
            <a:endParaRPr lang="en-US"/>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2133600"/>
            <a:ext cx="6553200" cy="39683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838200" y="1371600"/>
            <a:ext cx="7543800" cy="461665"/>
          </a:xfrm>
          <a:prstGeom prst="rect">
            <a:avLst/>
          </a:prstGeom>
          <a:noFill/>
        </p:spPr>
        <p:txBody>
          <a:bodyPr wrap="square" rtlCol="0">
            <a:spAutoFit/>
          </a:bodyPr>
          <a:lstStyle/>
          <a:p>
            <a:r>
              <a:rPr lang="en-US" sz="2400" dirty="0" err="1" smtClean="0">
                <a:latin typeface="Arial" pitchFamily="34" charset="0"/>
                <a:cs typeface="Arial" pitchFamily="34" charset="0"/>
              </a:rPr>
              <a:t>Tạo</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biểu</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đồ</a:t>
            </a:r>
            <a:r>
              <a:rPr lang="en-US" sz="2400" dirty="0" smtClean="0">
                <a:latin typeface="Arial" pitchFamily="34" charset="0"/>
                <a:cs typeface="Arial" pitchFamily="34" charset="0"/>
              </a:rPr>
              <a:t> histogram </a:t>
            </a:r>
            <a:r>
              <a:rPr lang="en-US" sz="2400" dirty="0" err="1" smtClean="0">
                <a:latin typeface="Arial" pitchFamily="34" charset="0"/>
                <a:cs typeface="Arial" pitchFamily="34" charset="0"/>
              </a:rPr>
              <a:t>gồm</a:t>
            </a:r>
            <a:r>
              <a:rPr lang="en-US" sz="2400" dirty="0" smtClean="0">
                <a:latin typeface="Arial" pitchFamily="34" charset="0"/>
                <a:cs typeface="Arial" pitchFamily="34" charset="0"/>
              </a:rPr>
              <a:t> 36 bins (</a:t>
            </a:r>
            <a:r>
              <a:rPr lang="en-US" sz="2400" dirty="0" err="1" smtClean="0">
                <a:latin typeface="Arial" pitchFamily="34" charset="0"/>
                <a:cs typeface="Arial" pitchFamily="34" charset="0"/>
              </a:rPr>
              <a:t>tương</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ứng</a:t>
            </a:r>
            <a:r>
              <a:rPr lang="en-US" sz="2400" dirty="0" smtClean="0">
                <a:latin typeface="Arial" pitchFamily="34" charset="0"/>
                <a:cs typeface="Arial" pitchFamily="34" charset="0"/>
              </a:rPr>
              <a:t> 360</a:t>
            </a:r>
            <a:r>
              <a:rPr lang="en-US" sz="2400" baseline="30000" dirty="0" smtClean="0">
                <a:latin typeface="Arial" pitchFamily="34" charset="0"/>
                <a:cs typeface="Arial" pitchFamily="34" charset="0"/>
              </a:rPr>
              <a:t>0</a:t>
            </a:r>
            <a:r>
              <a:rPr lang="en-US" sz="2400" dirty="0" smtClean="0">
                <a:latin typeface="Arial" pitchFamily="34" charset="0"/>
                <a:cs typeface="Arial" pitchFamily="34" charset="0"/>
              </a:rPr>
              <a:t>)</a:t>
            </a:r>
            <a:endParaRPr lang="en-US" sz="2400" dirty="0">
              <a:latin typeface="Arial" pitchFamily="34" charset="0"/>
              <a:cs typeface="Arial" pitchFamily="34" charset="0"/>
            </a:endParaRPr>
          </a:p>
        </p:txBody>
      </p:sp>
    </p:spTree>
    <p:extLst>
      <p:ext uri="{BB962C8B-B14F-4D97-AF65-F5344CB8AC3E}">
        <p14:creationId xmlns:p14="http://schemas.microsoft.com/office/powerpoint/2010/main" val="4277267794"/>
      </p:ext>
    </p:extLst>
  </p:cSld>
  <p:clrMapOvr>
    <a:masterClrMapping/>
  </p:clrMapOvr>
  <p:transition spd="slow">
    <p:push dir="u"/>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0"/>
            <a:ext cx="7924800" cy="1143000"/>
          </a:xfrm>
        </p:spPr>
        <p:txBody>
          <a:bodyPr/>
          <a:lstStyle/>
          <a:p>
            <a:r>
              <a:rPr lang="en-US" dirty="0">
                <a:solidFill>
                  <a:schemeClr val="bg1"/>
                </a:solidFill>
              </a:rPr>
              <a:t>Orientation Assignment</a:t>
            </a:r>
          </a:p>
        </p:txBody>
      </p:sp>
      <p:sp>
        <p:nvSpPr>
          <p:cNvPr id="3" name="Slide Number Placeholder 2"/>
          <p:cNvSpPr>
            <a:spLocks noGrp="1"/>
          </p:cNvSpPr>
          <p:nvPr>
            <p:ph type="sldNum" sz="quarter" idx="12"/>
          </p:nvPr>
        </p:nvSpPr>
        <p:spPr/>
        <p:txBody>
          <a:bodyPr/>
          <a:lstStyle/>
          <a:p>
            <a:fld id="{620FF715-CA4F-4DA1-B8BB-1FA164268FAD}" type="slidenum">
              <a:rPr lang="en-US" smtClean="0"/>
              <a:t>32</a:t>
            </a:fld>
            <a:endParaRPr lang="en-US"/>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2133600"/>
            <a:ext cx="6553200" cy="39683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1066800" y="1295400"/>
            <a:ext cx="7162800" cy="461665"/>
          </a:xfrm>
          <a:prstGeom prst="rect">
            <a:avLst/>
          </a:prstGeom>
          <a:noFill/>
        </p:spPr>
        <p:txBody>
          <a:bodyPr wrap="square" rtlCol="0">
            <a:spAutoFit/>
          </a:bodyPr>
          <a:lstStyle/>
          <a:p>
            <a:r>
              <a:rPr lang="en-US" sz="2400" dirty="0" err="1" smtClean="0">
                <a:latin typeface="Arial" pitchFamily="34" charset="0"/>
                <a:cs typeface="Arial" pitchFamily="34" charset="0"/>
              </a:rPr>
              <a:t>Lựa</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chọn</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hướng</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và</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độ</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lớn</a:t>
            </a:r>
            <a:endParaRPr lang="en-US" sz="2400" dirty="0">
              <a:latin typeface="Arial" pitchFamily="34" charset="0"/>
              <a:cs typeface="Arial" pitchFamily="34" charset="0"/>
            </a:endParaRPr>
          </a:p>
        </p:txBody>
      </p:sp>
    </p:spTree>
    <p:extLst>
      <p:ext uri="{BB962C8B-B14F-4D97-AF65-F5344CB8AC3E}">
        <p14:creationId xmlns:p14="http://schemas.microsoft.com/office/powerpoint/2010/main" val="2186461303"/>
      </p:ext>
    </p:extLst>
  </p:cSld>
  <p:clrMapOvr>
    <a:masterClrMapping/>
  </p:clrMapOvr>
  <p:transition spd="slow">
    <p:push dir="u"/>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0"/>
            <a:ext cx="7924800" cy="1143000"/>
          </a:xfrm>
        </p:spPr>
        <p:txBody>
          <a:bodyPr/>
          <a:lstStyle/>
          <a:p>
            <a:r>
              <a:rPr lang="en-US" dirty="0" err="1" smtClean="0">
                <a:solidFill>
                  <a:schemeClr val="bg1"/>
                </a:solidFill>
              </a:rPr>
              <a:t>Keypoint</a:t>
            </a:r>
            <a:r>
              <a:rPr lang="en-US" dirty="0" smtClean="0">
                <a:solidFill>
                  <a:schemeClr val="bg1"/>
                </a:solidFill>
              </a:rPr>
              <a:t> Descriptor</a:t>
            </a:r>
            <a:endParaRPr lang="en-US" dirty="0">
              <a:solidFill>
                <a:schemeClr val="bg1"/>
              </a:solidFill>
            </a:endParaRPr>
          </a:p>
        </p:txBody>
      </p:sp>
      <p:sp>
        <p:nvSpPr>
          <p:cNvPr id="3" name="Slide Number Placeholder 2"/>
          <p:cNvSpPr>
            <a:spLocks noGrp="1"/>
          </p:cNvSpPr>
          <p:nvPr>
            <p:ph type="sldNum" sz="quarter" idx="12"/>
          </p:nvPr>
        </p:nvSpPr>
        <p:spPr/>
        <p:txBody>
          <a:bodyPr/>
          <a:lstStyle/>
          <a:p>
            <a:fld id="{620FF715-CA4F-4DA1-B8BB-1FA164268FAD}" type="slidenum">
              <a:rPr lang="en-US" smtClean="0"/>
              <a:t>33</a:t>
            </a:fld>
            <a:endParaRPr lang="en-US"/>
          </a:p>
        </p:txBody>
      </p:sp>
      <p:sp>
        <p:nvSpPr>
          <p:cNvPr id="4" name="TextBox 3"/>
          <p:cNvSpPr txBox="1"/>
          <p:nvPr/>
        </p:nvSpPr>
        <p:spPr>
          <a:xfrm>
            <a:off x="457200" y="1676400"/>
            <a:ext cx="3505200" cy="3416320"/>
          </a:xfrm>
          <a:prstGeom prst="rect">
            <a:avLst/>
          </a:prstGeom>
          <a:noFill/>
        </p:spPr>
        <p:txBody>
          <a:bodyPr wrap="square" rtlCol="0">
            <a:spAutoFit/>
          </a:bodyPr>
          <a:lstStyle/>
          <a:p>
            <a:pPr algn="just"/>
            <a:r>
              <a:rPr lang="en-US" sz="2400" dirty="0" smtClean="0">
                <a:latin typeface="Arial" pitchFamily="34" charset="0"/>
                <a:cs typeface="Arial" pitchFamily="34" charset="0"/>
              </a:rPr>
              <a:t>Ý </a:t>
            </a:r>
            <a:r>
              <a:rPr lang="en-US" sz="2400" dirty="0" err="1" smtClean="0">
                <a:latin typeface="Arial" pitchFamily="34" charset="0"/>
                <a:cs typeface="Arial" pitchFamily="34" charset="0"/>
              </a:rPr>
              <a:t>tưởng</a:t>
            </a:r>
            <a:r>
              <a:rPr lang="en-US" sz="2400" dirty="0" smtClean="0">
                <a:latin typeface="Arial" pitchFamily="34" charset="0"/>
                <a:cs typeface="Arial" pitchFamily="34" charset="0"/>
              </a:rPr>
              <a:t>:</a:t>
            </a:r>
          </a:p>
          <a:p>
            <a:pPr algn="just"/>
            <a:r>
              <a:rPr lang="en-US" sz="2400" dirty="0">
                <a:latin typeface="Arial" pitchFamily="34" charset="0"/>
                <a:cs typeface="Arial" pitchFamily="34" charset="0"/>
              </a:rPr>
              <a:t> </a:t>
            </a:r>
            <a:r>
              <a:rPr lang="en-US" sz="2400" dirty="0" smtClean="0">
                <a:latin typeface="Arial" pitchFamily="34" charset="0"/>
                <a:cs typeface="Arial" pitchFamily="34" charset="0"/>
              </a:rPr>
              <a:t> - </a:t>
            </a:r>
            <a:r>
              <a:rPr lang="en-US" sz="2400" dirty="0" err="1" smtClean="0">
                <a:latin typeface="Arial" pitchFamily="34" charset="0"/>
                <a:cs typeface="Arial" pitchFamily="34" charset="0"/>
              </a:rPr>
              <a:t>Lấy</a:t>
            </a:r>
            <a:r>
              <a:rPr lang="en-US" sz="2400" dirty="0" smtClean="0">
                <a:latin typeface="Arial" pitchFamily="34" charset="0"/>
                <a:cs typeface="Arial" pitchFamily="34" charset="0"/>
              </a:rPr>
              <a:t> local 16x16 </a:t>
            </a:r>
            <a:r>
              <a:rPr lang="en-US" sz="2400" dirty="0" err="1" smtClean="0">
                <a:latin typeface="Arial" pitchFamily="34" charset="0"/>
                <a:cs typeface="Arial" pitchFamily="34" charset="0"/>
              </a:rPr>
              <a:t>quanh</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điểm</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đặc</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trưng</a:t>
            </a:r>
            <a:r>
              <a:rPr lang="en-US" sz="2400" dirty="0" smtClean="0">
                <a:latin typeface="Arial" pitchFamily="34" charset="0"/>
                <a:cs typeface="Arial" pitchFamily="34" charset="0"/>
              </a:rPr>
              <a:t>.</a:t>
            </a:r>
          </a:p>
          <a:p>
            <a:pPr algn="just"/>
            <a:r>
              <a:rPr lang="en-US" sz="2400" dirty="0">
                <a:latin typeface="Arial" pitchFamily="34" charset="0"/>
                <a:cs typeface="Arial" pitchFamily="34" charset="0"/>
              </a:rPr>
              <a:t> </a:t>
            </a:r>
            <a:r>
              <a:rPr lang="en-US" sz="2400" dirty="0" smtClean="0">
                <a:latin typeface="Arial" pitchFamily="34" charset="0"/>
                <a:cs typeface="Arial" pitchFamily="34" charset="0"/>
              </a:rPr>
              <a:t> - Chia </a:t>
            </a:r>
            <a:r>
              <a:rPr lang="en-US" sz="2400" dirty="0" err="1" smtClean="0">
                <a:latin typeface="Arial" pitchFamily="34" charset="0"/>
                <a:cs typeface="Arial" pitchFamily="34" charset="0"/>
              </a:rPr>
              <a:t>chúng</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thành</a:t>
            </a:r>
            <a:r>
              <a:rPr lang="en-US" sz="2400" dirty="0" smtClean="0">
                <a:latin typeface="Arial" pitchFamily="34" charset="0"/>
                <a:cs typeface="Arial" pitchFamily="34" charset="0"/>
              </a:rPr>
              <a:t>  4x4  cells.</a:t>
            </a:r>
          </a:p>
          <a:p>
            <a:pPr algn="just"/>
            <a:r>
              <a:rPr lang="en-US" sz="2400" dirty="0">
                <a:latin typeface="Arial" pitchFamily="34" charset="0"/>
                <a:cs typeface="Arial" pitchFamily="34" charset="0"/>
              </a:rPr>
              <a:t> </a:t>
            </a:r>
            <a:r>
              <a:rPr lang="en-US" sz="2400" dirty="0" smtClean="0">
                <a:latin typeface="Arial" pitchFamily="34" charset="0"/>
                <a:cs typeface="Arial" pitchFamily="34" charset="0"/>
              </a:rPr>
              <a:t> - </a:t>
            </a:r>
            <a:r>
              <a:rPr lang="en-US" sz="2400" dirty="0" err="1" smtClean="0">
                <a:latin typeface="Arial" pitchFamily="34" charset="0"/>
                <a:cs typeface="Arial" pitchFamily="34" charset="0"/>
              </a:rPr>
              <a:t>Tính</a:t>
            </a:r>
            <a:r>
              <a:rPr lang="en-US" sz="2400" dirty="0" smtClean="0">
                <a:latin typeface="Arial" pitchFamily="34" charset="0"/>
                <a:cs typeface="Arial" pitchFamily="34" charset="0"/>
              </a:rPr>
              <a:t> gradient </a:t>
            </a:r>
            <a:r>
              <a:rPr lang="en-US" sz="2400" dirty="0" err="1" smtClean="0">
                <a:latin typeface="Arial" pitchFamily="34" charset="0"/>
                <a:cs typeface="Arial" pitchFamily="34" charset="0"/>
              </a:rPr>
              <a:t>hướng</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cho</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mỗi</a:t>
            </a:r>
            <a:r>
              <a:rPr lang="en-US" sz="2400" dirty="0" smtClean="0">
                <a:latin typeface="Arial" pitchFamily="34" charset="0"/>
                <a:cs typeface="Arial" pitchFamily="34" charset="0"/>
              </a:rPr>
              <a:t> cell.</a:t>
            </a:r>
          </a:p>
          <a:p>
            <a:pPr algn="just"/>
            <a:r>
              <a:rPr lang="en-US" sz="2400" dirty="0">
                <a:latin typeface="Arial" pitchFamily="34" charset="0"/>
                <a:cs typeface="Arial" pitchFamily="34" charset="0"/>
              </a:rPr>
              <a:t> </a:t>
            </a:r>
            <a:r>
              <a:rPr lang="en-US" sz="2400" dirty="0" smtClean="0">
                <a:latin typeface="Arial" pitchFamily="34" charset="0"/>
                <a:cs typeface="Arial" pitchFamily="34" charset="0"/>
              </a:rPr>
              <a:t> - </a:t>
            </a:r>
            <a:r>
              <a:rPr lang="en-US" sz="2400" dirty="0" err="1" smtClean="0">
                <a:latin typeface="Arial" pitchFamily="34" charset="0"/>
                <a:cs typeface="Arial" pitchFamily="34" charset="0"/>
              </a:rPr>
              <a:t>Tạo</a:t>
            </a:r>
            <a:r>
              <a:rPr lang="en-US" sz="2400" dirty="0" smtClean="0">
                <a:latin typeface="Arial" pitchFamily="34" charset="0"/>
                <a:cs typeface="Arial" pitchFamily="34" charset="0"/>
              </a:rPr>
              <a:t> histogram: </a:t>
            </a:r>
            <a:r>
              <a:rPr lang="en-US" sz="2400" dirty="0" err="1" smtClean="0">
                <a:latin typeface="Arial" pitchFamily="34" charset="0"/>
                <a:cs typeface="Arial" pitchFamily="34" charset="0"/>
              </a:rPr>
              <a:t>có</a:t>
            </a:r>
            <a:r>
              <a:rPr lang="en-US" sz="2400" dirty="0" smtClean="0">
                <a:latin typeface="Arial" pitchFamily="34" charset="0"/>
                <a:cs typeface="Arial" pitchFamily="34" charset="0"/>
              </a:rPr>
              <a:t> 8 bins.</a:t>
            </a:r>
            <a:endParaRPr lang="en-US" sz="2400" dirty="0">
              <a:latin typeface="Arial" pitchFamily="34" charset="0"/>
              <a:cs typeface="Arial" pitchFamily="34" charset="0"/>
            </a:endParaRPr>
          </a:p>
        </p:txBody>
      </p:sp>
      <p:pic>
        <p:nvPicPr>
          <p:cNvPr id="819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30948" y="1606418"/>
            <a:ext cx="4746585" cy="2051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51730" y="3886200"/>
            <a:ext cx="4497203" cy="2152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52671232"/>
      </p:ext>
    </p:extLst>
  </p:cSld>
  <p:clrMapOvr>
    <a:masterClrMapping/>
  </p:clrMapOvr>
  <p:transition spd="slow">
    <p:push dir="u"/>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0"/>
            <a:ext cx="7924800" cy="1143000"/>
          </a:xfrm>
        </p:spPr>
        <p:txBody>
          <a:bodyPr/>
          <a:lstStyle/>
          <a:p>
            <a:r>
              <a:rPr lang="en-US" dirty="0" err="1" smtClean="0">
                <a:solidFill>
                  <a:schemeClr val="bg1"/>
                </a:solidFill>
              </a:rPr>
              <a:t>Keypoint</a:t>
            </a:r>
            <a:r>
              <a:rPr lang="en-US" dirty="0" smtClean="0">
                <a:solidFill>
                  <a:schemeClr val="bg1"/>
                </a:solidFill>
              </a:rPr>
              <a:t> Descriptor</a:t>
            </a:r>
            <a:endParaRPr lang="en-US" dirty="0">
              <a:solidFill>
                <a:schemeClr val="bg1"/>
              </a:solidFill>
            </a:endParaRPr>
          </a:p>
        </p:txBody>
      </p:sp>
      <p:sp>
        <p:nvSpPr>
          <p:cNvPr id="3" name="Slide Number Placeholder 2"/>
          <p:cNvSpPr>
            <a:spLocks noGrp="1"/>
          </p:cNvSpPr>
          <p:nvPr>
            <p:ph type="sldNum" sz="quarter" idx="12"/>
          </p:nvPr>
        </p:nvSpPr>
        <p:spPr/>
        <p:txBody>
          <a:bodyPr/>
          <a:lstStyle/>
          <a:p>
            <a:fld id="{620FF715-CA4F-4DA1-B8BB-1FA164268FAD}" type="slidenum">
              <a:rPr lang="en-US" smtClean="0"/>
              <a:t>34</a:t>
            </a:fld>
            <a:endParaRPr lang="en-US"/>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1600200"/>
            <a:ext cx="6677025" cy="4581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8881664"/>
      </p:ext>
    </p:extLst>
  </p:cSld>
  <p:clrMapOvr>
    <a:masterClrMapping/>
  </p:clrMapOvr>
  <p:transition spd="slow">
    <p:push dir="u"/>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0"/>
            <a:ext cx="7924800" cy="1143000"/>
          </a:xfrm>
        </p:spPr>
        <p:txBody>
          <a:bodyPr/>
          <a:lstStyle/>
          <a:p>
            <a:r>
              <a:rPr lang="en-US" dirty="0" err="1" smtClean="0">
                <a:solidFill>
                  <a:schemeClr val="bg1"/>
                </a:solidFill>
              </a:rPr>
              <a:t>Keypoint</a:t>
            </a:r>
            <a:r>
              <a:rPr lang="en-US" dirty="0" smtClean="0">
                <a:solidFill>
                  <a:schemeClr val="bg1"/>
                </a:solidFill>
              </a:rPr>
              <a:t> Descriptor</a:t>
            </a:r>
            <a:endParaRPr lang="en-US" dirty="0">
              <a:solidFill>
                <a:schemeClr val="bg1"/>
              </a:solidFill>
            </a:endParaRPr>
          </a:p>
        </p:txBody>
      </p:sp>
      <p:sp>
        <p:nvSpPr>
          <p:cNvPr id="3" name="Slide Number Placeholder 2"/>
          <p:cNvSpPr>
            <a:spLocks noGrp="1"/>
          </p:cNvSpPr>
          <p:nvPr>
            <p:ph type="sldNum" sz="quarter" idx="12"/>
          </p:nvPr>
        </p:nvSpPr>
        <p:spPr/>
        <p:txBody>
          <a:bodyPr/>
          <a:lstStyle/>
          <a:p>
            <a:fld id="{620FF715-CA4F-4DA1-B8BB-1FA164268FAD}" type="slidenum">
              <a:rPr lang="en-US" smtClean="0"/>
              <a:t>35</a:t>
            </a:fld>
            <a:endParaRPr lang="en-US"/>
          </a:p>
        </p:txBody>
      </p:sp>
      <p:pic>
        <p:nvPicPr>
          <p:cNvPr id="102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0200" y="4952999"/>
            <a:ext cx="6248400" cy="1171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4" name="Object 3"/>
          <p:cNvGraphicFramePr>
            <a:graphicFrameLocks noChangeAspect="1"/>
          </p:cNvGraphicFramePr>
          <p:nvPr>
            <p:extLst>
              <p:ext uri="{D42A27DB-BD31-4B8C-83A1-F6EECF244321}">
                <p14:modId xmlns:p14="http://schemas.microsoft.com/office/powerpoint/2010/main" val="1570689460"/>
              </p:ext>
            </p:extLst>
          </p:nvPr>
        </p:nvGraphicFramePr>
        <p:xfrm>
          <a:off x="2133600" y="3429000"/>
          <a:ext cx="1435100" cy="1060726"/>
        </p:xfrm>
        <a:graphic>
          <a:graphicData uri="http://schemas.openxmlformats.org/presentationml/2006/ole">
            <mc:AlternateContent xmlns:mc="http://schemas.openxmlformats.org/markup-compatibility/2006">
              <mc:Choice xmlns:v="urn:schemas-microsoft-com:vml" Requires="v">
                <p:oleObj spid="_x0000_s3079" name="Equation" r:id="rId4" imgW="583920" imgH="431640" progId="Equation.DSMT4">
                  <p:embed/>
                </p:oleObj>
              </mc:Choice>
              <mc:Fallback>
                <p:oleObj name="Equation" r:id="rId4" imgW="583920" imgH="431640" progId="Equation.DSMT4">
                  <p:embed/>
                  <p:pic>
                    <p:nvPicPr>
                      <p:cNvPr id="0" name=""/>
                      <p:cNvPicPr/>
                      <p:nvPr/>
                    </p:nvPicPr>
                    <p:blipFill>
                      <a:blip r:embed="rId5"/>
                      <a:stretch>
                        <a:fillRect/>
                      </a:stretch>
                    </p:blipFill>
                    <p:spPr>
                      <a:xfrm>
                        <a:off x="2133600" y="3429000"/>
                        <a:ext cx="1435100" cy="1060726"/>
                      </a:xfrm>
                      <a:prstGeom prst="rect">
                        <a:avLst/>
                      </a:prstGeom>
                    </p:spPr>
                  </p:pic>
                </p:oleObj>
              </mc:Fallback>
            </mc:AlternateContent>
          </a:graphicData>
        </a:graphic>
      </p:graphicFrame>
      <p:sp>
        <p:nvSpPr>
          <p:cNvPr id="5" name="TextBox 4"/>
          <p:cNvSpPr txBox="1"/>
          <p:nvPr/>
        </p:nvSpPr>
        <p:spPr>
          <a:xfrm>
            <a:off x="3886200" y="3733800"/>
            <a:ext cx="2590800" cy="461665"/>
          </a:xfrm>
          <a:prstGeom prst="rect">
            <a:avLst/>
          </a:prstGeom>
          <a:noFill/>
        </p:spPr>
        <p:txBody>
          <a:bodyPr wrap="square" rtlCol="0">
            <a:spAutoFit/>
          </a:bodyPr>
          <a:lstStyle/>
          <a:p>
            <a:r>
              <a:rPr lang="en-US" sz="2400" dirty="0" smtClean="0">
                <a:latin typeface="Arial" pitchFamily="34" charset="0"/>
                <a:cs typeface="Arial" pitchFamily="34" charset="0"/>
              </a:rPr>
              <a:t>Sao </a:t>
            </a:r>
            <a:r>
              <a:rPr lang="en-US" sz="2400" dirty="0" err="1" smtClean="0">
                <a:latin typeface="Arial" pitchFamily="34" charset="0"/>
                <a:cs typeface="Arial" pitchFamily="34" charset="0"/>
              </a:rPr>
              <a:t>cho</a:t>
            </a:r>
            <a:r>
              <a:rPr lang="en-US" sz="2400" dirty="0" smtClean="0">
                <a:latin typeface="Arial" pitchFamily="34" charset="0"/>
                <a:cs typeface="Arial" pitchFamily="34" charset="0"/>
              </a:rPr>
              <a:t>: d</a:t>
            </a:r>
            <a:r>
              <a:rPr lang="en-US" sz="2400" baseline="-25000" dirty="0" smtClean="0">
                <a:latin typeface="Arial" pitchFamily="34" charset="0"/>
                <a:cs typeface="Arial" pitchFamily="34" charset="0"/>
              </a:rPr>
              <a:t>i</a:t>
            </a:r>
            <a:r>
              <a:rPr lang="en-US" sz="2400" dirty="0" smtClean="0">
                <a:latin typeface="Arial" pitchFamily="34" charset="0"/>
                <a:cs typeface="Arial" pitchFamily="34" charset="0"/>
              </a:rPr>
              <a:t> &lt; 0.2</a:t>
            </a:r>
            <a:endParaRPr lang="en-US" sz="2400" dirty="0">
              <a:latin typeface="Arial" pitchFamily="34" charset="0"/>
              <a:cs typeface="Arial" pitchFamily="34" charset="0"/>
            </a:endParaRPr>
          </a:p>
        </p:txBody>
      </p:sp>
      <p:sp>
        <p:nvSpPr>
          <p:cNvPr id="6" name="TextBox 5"/>
          <p:cNvSpPr txBox="1"/>
          <p:nvPr/>
        </p:nvSpPr>
        <p:spPr>
          <a:xfrm>
            <a:off x="1143000" y="1600200"/>
            <a:ext cx="6858000" cy="1569660"/>
          </a:xfrm>
          <a:prstGeom prst="rect">
            <a:avLst/>
          </a:prstGeom>
          <a:noFill/>
        </p:spPr>
        <p:txBody>
          <a:bodyPr wrap="square" rtlCol="0">
            <a:spAutoFit/>
          </a:bodyPr>
          <a:lstStyle/>
          <a:p>
            <a:pPr marL="285750" indent="-285750">
              <a:buFontTx/>
              <a:buChar char="-"/>
            </a:pPr>
            <a:r>
              <a:rPr lang="en-US" sz="2400" dirty="0" smtClean="0">
                <a:latin typeface="Arial" pitchFamily="34" charset="0"/>
                <a:cs typeface="Arial" pitchFamily="34" charset="0"/>
              </a:rPr>
              <a:t>Chia local 16x16 </a:t>
            </a:r>
            <a:r>
              <a:rPr lang="en-US" sz="2400" dirty="0" err="1" smtClean="0">
                <a:latin typeface="Arial" pitchFamily="34" charset="0"/>
                <a:cs typeface="Arial" pitchFamily="34" charset="0"/>
              </a:rPr>
              <a:t>thành</a:t>
            </a:r>
            <a:r>
              <a:rPr lang="en-US" sz="2400" dirty="0" smtClean="0">
                <a:latin typeface="Arial" pitchFamily="34" charset="0"/>
                <a:cs typeface="Arial" pitchFamily="34" charset="0"/>
              </a:rPr>
              <a:t> 4x4 cells.</a:t>
            </a:r>
          </a:p>
          <a:p>
            <a:pPr marL="285750" indent="-285750">
              <a:buFontTx/>
              <a:buChar char="-"/>
            </a:pPr>
            <a:r>
              <a:rPr lang="en-US" sz="2400" dirty="0" err="1" smtClean="0">
                <a:latin typeface="Arial" pitchFamily="34" charset="0"/>
                <a:cs typeface="Arial" pitchFamily="34" charset="0"/>
              </a:rPr>
              <a:t>Tính</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một</a:t>
            </a:r>
            <a:r>
              <a:rPr lang="en-US" sz="2400" dirty="0" smtClean="0">
                <a:latin typeface="Arial" pitchFamily="34" charset="0"/>
                <a:cs typeface="Arial" pitchFamily="34" charset="0"/>
              </a:rPr>
              <a:t> histogram </a:t>
            </a:r>
            <a:r>
              <a:rPr lang="en-US" sz="2400" dirty="0" err="1" smtClean="0">
                <a:latin typeface="Arial" pitchFamily="34" charset="0"/>
                <a:cs typeface="Arial" pitchFamily="34" charset="0"/>
              </a:rPr>
              <a:t>hướng</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cho</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mỗi</a:t>
            </a:r>
            <a:r>
              <a:rPr lang="en-US" sz="2400" dirty="0" smtClean="0">
                <a:latin typeface="Arial" pitchFamily="34" charset="0"/>
                <a:cs typeface="Arial" pitchFamily="34" charset="0"/>
              </a:rPr>
              <a:t> cells.</a:t>
            </a:r>
          </a:p>
          <a:p>
            <a:pPr marL="285750" indent="-285750">
              <a:buFontTx/>
              <a:buChar char="-"/>
            </a:pPr>
            <a:r>
              <a:rPr lang="en-US" sz="2400" dirty="0" smtClean="0">
                <a:latin typeface="Arial" pitchFamily="34" charset="0"/>
                <a:cs typeface="Arial" pitchFamily="34" charset="0"/>
              </a:rPr>
              <a:t>16 cells * 8 </a:t>
            </a:r>
            <a:r>
              <a:rPr lang="en-US" sz="2400" dirty="0" err="1" smtClean="0">
                <a:latin typeface="Arial" pitchFamily="34" charset="0"/>
                <a:cs typeface="Arial" pitchFamily="34" charset="0"/>
              </a:rPr>
              <a:t>hướng</a:t>
            </a:r>
            <a:r>
              <a:rPr lang="en-US" sz="2400" dirty="0" smtClean="0">
                <a:latin typeface="Arial" pitchFamily="34" charset="0"/>
                <a:cs typeface="Arial" pitchFamily="34" charset="0"/>
              </a:rPr>
              <a:t>  = descriptor 128 </a:t>
            </a:r>
            <a:r>
              <a:rPr lang="en-US" sz="2400" dirty="0" err="1" smtClean="0">
                <a:latin typeface="Arial" pitchFamily="34" charset="0"/>
                <a:cs typeface="Arial" pitchFamily="34" charset="0"/>
              </a:rPr>
              <a:t>chiều</a:t>
            </a:r>
            <a:r>
              <a:rPr lang="en-US" sz="2400" dirty="0" smtClean="0">
                <a:latin typeface="Arial" pitchFamily="34" charset="0"/>
                <a:cs typeface="Arial" pitchFamily="34" charset="0"/>
              </a:rPr>
              <a:t>.</a:t>
            </a:r>
          </a:p>
          <a:p>
            <a:pPr marL="285750" indent="-285750">
              <a:buFontTx/>
              <a:buChar char="-"/>
            </a:pPr>
            <a:r>
              <a:rPr lang="en-US" sz="2400" dirty="0" err="1" smtClean="0">
                <a:latin typeface="Arial" pitchFamily="34" charset="0"/>
                <a:cs typeface="Arial" pitchFamily="34" charset="0"/>
              </a:rPr>
              <a:t>Mức</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ngưỡng</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chuẩn</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hóa</a:t>
            </a:r>
            <a:r>
              <a:rPr lang="en-US" sz="2400" dirty="0" smtClean="0">
                <a:latin typeface="Arial" pitchFamily="34" charset="0"/>
                <a:cs typeface="Arial" pitchFamily="34" charset="0"/>
              </a:rPr>
              <a:t> descriptor:</a:t>
            </a:r>
            <a:endParaRPr lang="en-US" sz="2400" dirty="0">
              <a:latin typeface="Arial" pitchFamily="34" charset="0"/>
              <a:cs typeface="Arial" pitchFamily="34" charset="0"/>
            </a:endParaRPr>
          </a:p>
        </p:txBody>
      </p:sp>
    </p:spTree>
    <p:extLst>
      <p:ext uri="{BB962C8B-B14F-4D97-AF65-F5344CB8AC3E}">
        <p14:creationId xmlns:p14="http://schemas.microsoft.com/office/powerpoint/2010/main" val="354047277"/>
      </p:ext>
    </p:extLst>
  </p:cSld>
  <p:clrMapOvr>
    <a:masterClrMapping/>
  </p:clrMapOvr>
  <p:transition spd="slow">
    <p:push dir="u"/>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0"/>
            <a:ext cx="7924800" cy="1143000"/>
          </a:xfrm>
        </p:spPr>
        <p:txBody>
          <a:bodyPr/>
          <a:lstStyle/>
          <a:p>
            <a:r>
              <a:rPr lang="en-US" dirty="0" err="1" smtClean="0">
                <a:solidFill>
                  <a:schemeClr val="bg1"/>
                </a:solidFill>
              </a:rPr>
              <a:t>Keypoints</a:t>
            </a:r>
            <a:r>
              <a:rPr lang="en-US" dirty="0" smtClean="0">
                <a:solidFill>
                  <a:schemeClr val="bg1"/>
                </a:solidFill>
              </a:rPr>
              <a:t> matching</a:t>
            </a:r>
            <a:endParaRPr lang="en-US" dirty="0">
              <a:solidFill>
                <a:schemeClr val="bg1"/>
              </a:solidFill>
            </a:endParaRPr>
          </a:p>
        </p:txBody>
      </p:sp>
      <mc:AlternateContent xmlns:mc="http://schemas.openxmlformats.org/markup-compatibility/2006" xmlns:a14="http://schemas.microsoft.com/office/drawing/2010/main">
        <mc:Choice Requires="a14">
          <p:sp>
            <p:nvSpPr>
              <p:cNvPr id="3" name="Rectangle 2"/>
              <p:cNvSpPr/>
              <p:nvPr/>
            </p:nvSpPr>
            <p:spPr>
              <a:xfrm>
                <a:off x="311727" y="1371600"/>
                <a:ext cx="8686800" cy="4971554"/>
              </a:xfrm>
              <a:prstGeom prst="rect">
                <a:avLst/>
              </a:prstGeom>
            </p:spPr>
            <p:txBody>
              <a:bodyPr wrap="square">
                <a:spAutoFit/>
              </a:bodyPr>
              <a:lstStyle/>
              <a:p>
                <a:pPr algn="just"/>
                <a:r>
                  <a:rPr lang="en-US" sz="2400" dirty="0" smtClean="0">
                    <a:latin typeface="Arial" pitchFamily="34" charset="0"/>
                    <a:ea typeface="Calibri" panose="020F0502020204030204" pitchFamily="34" charset="0"/>
                    <a:cs typeface="Arial" pitchFamily="34" charset="0"/>
                  </a:rPr>
                  <a:t>Matching:</a:t>
                </a:r>
                <a:r>
                  <a:rPr lang="en-US" sz="2400" dirty="0">
                    <a:latin typeface="Arial" pitchFamily="34" charset="0"/>
                    <a:ea typeface="Calibri" panose="020F0502020204030204" pitchFamily="34" charset="0"/>
                    <a:cs typeface="Arial" pitchFamily="34" charset="0"/>
                  </a:rPr>
                  <a:t> </a:t>
                </a:r>
                <a:r>
                  <a:rPr lang="en-US" sz="2400" dirty="0" err="1" smtClean="0">
                    <a:effectLst/>
                    <a:latin typeface="Arial" pitchFamily="34" charset="0"/>
                    <a:ea typeface="Calibri" panose="020F0502020204030204" pitchFamily="34" charset="0"/>
                    <a:cs typeface="Arial" pitchFamily="34" charset="0"/>
                  </a:rPr>
                  <a:t>Sau</a:t>
                </a:r>
                <a:r>
                  <a:rPr lang="en-US" sz="2400" dirty="0" smtClean="0">
                    <a:effectLst/>
                    <a:latin typeface="Arial" pitchFamily="34" charset="0"/>
                    <a:ea typeface="Calibri" panose="020F0502020204030204" pitchFamily="34" charset="0"/>
                    <a:cs typeface="Arial" pitchFamily="34" charset="0"/>
                  </a:rPr>
                  <a:t> </a:t>
                </a:r>
                <a:r>
                  <a:rPr lang="en-US" sz="2400" dirty="0" err="1">
                    <a:effectLst/>
                    <a:latin typeface="Arial" pitchFamily="34" charset="0"/>
                    <a:ea typeface="Calibri" panose="020F0502020204030204" pitchFamily="34" charset="0"/>
                    <a:cs typeface="Arial" pitchFamily="34" charset="0"/>
                  </a:rPr>
                  <a:t>khi</a:t>
                </a:r>
                <a:r>
                  <a:rPr lang="en-US" sz="2400" dirty="0">
                    <a:effectLst/>
                    <a:latin typeface="Arial" pitchFamily="34" charset="0"/>
                    <a:ea typeface="Calibri" panose="020F0502020204030204" pitchFamily="34" charset="0"/>
                    <a:cs typeface="Arial" pitchFamily="34" charset="0"/>
                  </a:rPr>
                  <a:t> </a:t>
                </a:r>
                <a:r>
                  <a:rPr lang="en-US" sz="2400" dirty="0" err="1">
                    <a:effectLst/>
                    <a:latin typeface="Arial" pitchFamily="34" charset="0"/>
                    <a:ea typeface="Calibri" panose="020F0502020204030204" pitchFamily="34" charset="0"/>
                    <a:cs typeface="Arial" pitchFamily="34" charset="0"/>
                  </a:rPr>
                  <a:t>các</a:t>
                </a:r>
                <a:r>
                  <a:rPr lang="en-US" sz="2400" dirty="0">
                    <a:effectLst/>
                    <a:latin typeface="Arial" pitchFamily="34" charset="0"/>
                    <a:ea typeface="Calibri" panose="020F0502020204030204" pitchFamily="34" charset="0"/>
                    <a:cs typeface="Arial" pitchFamily="34" charset="0"/>
                  </a:rPr>
                  <a:t> </a:t>
                </a:r>
                <a:r>
                  <a:rPr lang="en-US" sz="2400" dirty="0" err="1">
                    <a:effectLst/>
                    <a:latin typeface="Arial" pitchFamily="34" charset="0"/>
                    <a:ea typeface="Calibri" panose="020F0502020204030204" pitchFamily="34" charset="0"/>
                    <a:cs typeface="Arial" pitchFamily="34" charset="0"/>
                  </a:rPr>
                  <a:t>keypoint</a:t>
                </a:r>
                <a:r>
                  <a:rPr lang="en-US" sz="2400" dirty="0">
                    <a:effectLst/>
                    <a:latin typeface="Arial" pitchFamily="34" charset="0"/>
                    <a:ea typeface="Calibri" panose="020F0502020204030204" pitchFamily="34" charset="0"/>
                    <a:cs typeface="Arial" pitchFamily="34" charset="0"/>
                  </a:rPr>
                  <a:t> </a:t>
                </a:r>
                <a:r>
                  <a:rPr lang="en-US" sz="2400" dirty="0" err="1">
                    <a:effectLst/>
                    <a:latin typeface="Arial" pitchFamily="34" charset="0"/>
                    <a:ea typeface="Calibri" panose="020F0502020204030204" pitchFamily="34" charset="0"/>
                    <a:cs typeface="Arial" pitchFamily="34" charset="0"/>
                  </a:rPr>
                  <a:t>được</a:t>
                </a:r>
                <a:r>
                  <a:rPr lang="en-US" sz="2400" dirty="0">
                    <a:effectLst/>
                    <a:latin typeface="Arial" pitchFamily="34" charset="0"/>
                    <a:ea typeface="Calibri" panose="020F0502020204030204" pitchFamily="34" charset="0"/>
                    <a:cs typeface="Arial" pitchFamily="34" charset="0"/>
                  </a:rPr>
                  <a:t> </a:t>
                </a:r>
                <a:r>
                  <a:rPr lang="en-US" sz="2400" dirty="0" err="1">
                    <a:effectLst/>
                    <a:latin typeface="Arial" pitchFamily="34" charset="0"/>
                    <a:ea typeface="Calibri" panose="020F0502020204030204" pitchFamily="34" charset="0"/>
                    <a:cs typeface="Arial" pitchFamily="34" charset="0"/>
                  </a:rPr>
                  <a:t>xác</a:t>
                </a:r>
                <a:r>
                  <a:rPr lang="en-US" sz="2400" dirty="0">
                    <a:effectLst/>
                    <a:latin typeface="Arial" pitchFamily="34" charset="0"/>
                    <a:ea typeface="Calibri" panose="020F0502020204030204" pitchFamily="34" charset="0"/>
                    <a:cs typeface="Arial" pitchFamily="34" charset="0"/>
                  </a:rPr>
                  <a:t> </a:t>
                </a:r>
                <a:r>
                  <a:rPr lang="en-US" sz="2400" dirty="0" err="1">
                    <a:effectLst/>
                    <a:latin typeface="Arial" pitchFamily="34" charset="0"/>
                    <a:ea typeface="Calibri" panose="020F0502020204030204" pitchFamily="34" charset="0"/>
                    <a:cs typeface="Arial" pitchFamily="34" charset="0"/>
                  </a:rPr>
                  <a:t>định</a:t>
                </a:r>
                <a:r>
                  <a:rPr lang="en-US" sz="2400" dirty="0">
                    <a:effectLst/>
                    <a:latin typeface="Arial" pitchFamily="34" charset="0"/>
                    <a:ea typeface="Calibri" panose="020F0502020204030204" pitchFamily="34" charset="0"/>
                    <a:cs typeface="Arial" pitchFamily="34" charset="0"/>
                  </a:rPr>
                  <a:t> </a:t>
                </a:r>
                <a:r>
                  <a:rPr lang="en-US" sz="2400" dirty="0" err="1">
                    <a:effectLst/>
                    <a:latin typeface="Arial" pitchFamily="34" charset="0"/>
                    <a:ea typeface="Calibri" panose="020F0502020204030204" pitchFamily="34" charset="0"/>
                    <a:cs typeface="Arial" pitchFamily="34" charset="0"/>
                  </a:rPr>
                  <a:t>được</a:t>
                </a:r>
                <a:r>
                  <a:rPr lang="en-US" sz="2400" dirty="0">
                    <a:effectLst/>
                    <a:latin typeface="Arial" pitchFamily="34" charset="0"/>
                    <a:ea typeface="Calibri" panose="020F0502020204030204" pitchFamily="34" charset="0"/>
                    <a:cs typeface="Arial" pitchFamily="34" charset="0"/>
                  </a:rPr>
                  <a:t> </a:t>
                </a:r>
                <a:r>
                  <a:rPr lang="en-US" sz="2400" dirty="0" err="1">
                    <a:effectLst/>
                    <a:latin typeface="Arial" pitchFamily="34" charset="0"/>
                    <a:ea typeface="Calibri" panose="020F0502020204030204" pitchFamily="34" charset="0"/>
                    <a:cs typeface="Arial" pitchFamily="34" charset="0"/>
                  </a:rPr>
                  <a:t>các</a:t>
                </a:r>
                <a:r>
                  <a:rPr lang="en-US" sz="2400" dirty="0">
                    <a:effectLst/>
                    <a:latin typeface="Arial" pitchFamily="34" charset="0"/>
                    <a:ea typeface="Calibri" panose="020F0502020204030204" pitchFamily="34" charset="0"/>
                    <a:cs typeface="Arial" pitchFamily="34" charset="0"/>
                  </a:rPr>
                  <a:t> </a:t>
                </a:r>
                <a:r>
                  <a:rPr lang="en-US" sz="2400" dirty="0" err="1">
                    <a:effectLst/>
                    <a:latin typeface="Arial" pitchFamily="34" charset="0"/>
                    <a:ea typeface="Calibri" panose="020F0502020204030204" pitchFamily="34" charset="0"/>
                    <a:cs typeface="Arial" pitchFamily="34" charset="0"/>
                  </a:rPr>
                  <a:t>thông</a:t>
                </a:r>
                <a:r>
                  <a:rPr lang="en-US" sz="2400" dirty="0">
                    <a:effectLst/>
                    <a:latin typeface="Arial" pitchFamily="34" charset="0"/>
                    <a:ea typeface="Calibri" panose="020F0502020204030204" pitchFamily="34" charset="0"/>
                    <a:cs typeface="Arial" pitchFamily="34" charset="0"/>
                  </a:rPr>
                  <a:t> </a:t>
                </a:r>
                <a:r>
                  <a:rPr lang="en-US" sz="2400" dirty="0" err="1">
                    <a:effectLst/>
                    <a:latin typeface="Arial" pitchFamily="34" charset="0"/>
                    <a:ea typeface="Calibri" panose="020F0502020204030204" pitchFamily="34" charset="0"/>
                    <a:cs typeface="Arial" pitchFamily="34" charset="0"/>
                  </a:rPr>
                  <a:t>số</a:t>
                </a:r>
                <a:r>
                  <a:rPr lang="en-US" sz="2400" dirty="0">
                    <a:effectLst/>
                    <a:latin typeface="Arial" pitchFamily="34" charset="0"/>
                    <a:ea typeface="Calibri" panose="020F0502020204030204" pitchFamily="34" charset="0"/>
                    <a:cs typeface="Arial" pitchFamily="34" charset="0"/>
                  </a:rPr>
                  <a:t> </a:t>
                </a:r>
                <a:r>
                  <a:rPr lang="en-US" sz="2400" dirty="0" err="1">
                    <a:effectLst/>
                    <a:latin typeface="Arial" pitchFamily="34" charset="0"/>
                    <a:ea typeface="Calibri" panose="020F0502020204030204" pitchFamily="34" charset="0"/>
                    <a:cs typeface="Arial" pitchFamily="34" charset="0"/>
                  </a:rPr>
                  <a:t>vị</a:t>
                </a:r>
                <a:r>
                  <a:rPr lang="en-US" sz="2400" dirty="0">
                    <a:effectLst/>
                    <a:latin typeface="Arial" pitchFamily="34" charset="0"/>
                    <a:ea typeface="Calibri" panose="020F0502020204030204" pitchFamily="34" charset="0"/>
                    <a:cs typeface="Arial" pitchFamily="34" charset="0"/>
                  </a:rPr>
                  <a:t> </a:t>
                </a:r>
                <a:r>
                  <a:rPr lang="en-US" sz="2400" dirty="0" err="1">
                    <a:effectLst/>
                    <a:latin typeface="Arial" pitchFamily="34" charset="0"/>
                    <a:ea typeface="Calibri" panose="020F0502020204030204" pitchFamily="34" charset="0"/>
                    <a:cs typeface="Arial" pitchFamily="34" charset="0"/>
                  </a:rPr>
                  <a:t>trí</a:t>
                </a:r>
                <a:r>
                  <a:rPr lang="en-US" sz="2400" dirty="0">
                    <a:effectLst/>
                    <a:latin typeface="Arial" pitchFamily="34" charset="0"/>
                    <a:ea typeface="Calibri" panose="020F0502020204030204" pitchFamily="34" charset="0"/>
                    <a:cs typeface="Arial" pitchFamily="34" charset="0"/>
                  </a:rPr>
                  <a:t> , </a:t>
                </a:r>
                <a:r>
                  <a:rPr lang="en-US" sz="2400" dirty="0" err="1">
                    <a:effectLst/>
                    <a:latin typeface="Arial" pitchFamily="34" charset="0"/>
                    <a:ea typeface="Calibri" panose="020F0502020204030204" pitchFamily="34" charset="0"/>
                    <a:cs typeface="Arial" pitchFamily="34" charset="0"/>
                  </a:rPr>
                  <a:t>tỉ</a:t>
                </a:r>
                <a:r>
                  <a:rPr lang="en-US" sz="2400" dirty="0">
                    <a:effectLst/>
                    <a:latin typeface="Arial" pitchFamily="34" charset="0"/>
                    <a:ea typeface="Calibri" panose="020F0502020204030204" pitchFamily="34" charset="0"/>
                    <a:cs typeface="Arial" pitchFamily="34" charset="0"/>
                  </a:rPr>
                  <a:t> </a:t>
                </a:r>
                <a:r>
                  <a:rPr lang="en-US" sz="2400" dirty="0" err="1">
                    <a:effectLst/>
                    <a:latin typeface="Arial" pitchFamily="34" charset="0"/>
                    <a:ea typeface="Calibri" panose="020F0502020204030204" pitchFamily="34" charset="0"/>
                    <a:cs typeface="Arial" pitchFamily="34" charset="0"/>
                  </a:rPr>
                  <a:t>lệ</a:t>
                </a:r>
                <a:r>
                  <a:rPr lang="en-US" sz="2400" dirty="0">
                    <a:effectLst/>
                    <a:latin typeface="Arial" pitchFamily="34" charset="0"/>
                    <a:ea typeface="Calibri" panose="020F0502020204030204" pitchFamily="34" charset="0"/>
                    <a:cs typeface="Arial" pitchFamily="34" charset="0"/>
                  </a:rPr>
                  <a:t> </a:t>
                </a:r>
                <a:r>
                  <a:rPr lang="en-US" sz="2400" dirty="0" err="1">
                    <a:effectLst/>
                    <a:latin typeface="Arial" pitchFamily="34" charset="0"/>
                    <a:ea typeface="Calibri" panose="020F0502020204030204" pitchFamily="34" charset="0"/>
                    <a:cs typeface="Arial" pitchFamily="34" charset="0"/>
                  </a:rPr>
                  <a:t>và</a:t>
                </a:r>
                <a:r>
                  <a:rPr lang="en-US" sz="2400" dirty="0">
                    <a:effectLst/>
                    <a:latin typeface="Arial" pitchFamily="34" charset="0"/>
                    <a:ea typeface="Calibri" panose="020F0502020204030204" pitchFamily="34" charset="0"/>
                    <a:cs typeface="Arial" pitchFamily="34" charset="0"/>
                  </a:rPr>
                  <a:t> </a:t>
                </a:r>
                <a:r>
                  <a:rPr lang="en-US" sz="2400" dirty="0" err="1">
                    <a:effectLst/>
                    <a:latin typeface="Arial" pitchFamily="34" charset="0"/>
                    <a:ea typeface="Calibri" panose="020F0502020204030204" pitchFamily="34" charset="0"/>
                    <a:cs typeface="Arial" pitchFamily="34" charset="0"/>
                  </a:rPr>
                  <a:t>hướng</a:t>
                </a:r>
                <a:r>
                  <a:rPr lang="en-US" sz="2400" dirty="0">
                    <a:effectLst/>
                    <a:latin typeface="Arial" pitchFamily="34" charset="0"/>
                    <a:ea typeface="Calibri" panose="020F0502020204030204" pitchFamily="34" charset="0"/>
                    <a:cs typeface="Arial" pitchFamily="34" charset="0"/>
                  </a:rPr>
                  <a:t> . </a:t>
                </a:r>
                <a:r>
                  <a:rPr lang="en-US" sz="2400" dirty="0" err="1">
                    <a:effectLst/>
                    <a:latin typeface="Arial" pitchFamily="34" charset="0"/>
                    <a:ea typeface="Calibri" panose="020F0502020204030204" pitchFamily="34" charset="0"/>
                    <a:cs typeface="Arial" pitchFamily="34" charset="0"/>
                  </a:rPr>
                  <a:t>Tiếp</a:t>
                </a:r>
                <a:r>
                  <a:rPr lang="en-US" sz="2400" dirty="0">
                    <a:effectLst/>
                    <a:latin typeface="Arial" pitchFamily="34" charset="0"/>
                    <a:ea typeface="Calibri" panose="020F0502020204030204" pitchFamily="34" charset="0"/>
                    <a:cs typeface="Arial" pitchFamily="34" charset="0"/>
                  </a:rPr>
                  <a:t> </a:t>
                </a:r>
                <a:r>
                  <a:rPr lang="en-US" sz="2400" dirty="0" err="1">
                    <a:effectLst/>
                    <a:latin typeface="Arial" pitchFamily="34" charset="0"/>
                    <a:ea typeface="Calibri" panose="020F0502020204030204" pitchFamily="34" charset="0"/>
                    <a:cs typeface="Arial" pitchFamily="34" charset="0"/>
                  </a:rPr>
                  <a:t>theo</a:t>
                </a:r>
                <a:r>
                  <a:rPr lang="en-US" sz="2400" dirty="0">
                    <a:effectLst/>
                    <a:latin typeface="Arial" pitchFamily="34" charset="0"/>
                    <a:ea typeface="Calibri" panose="020F0502020204030204" pitchFamily="34" charset="0"/>
                    <a:cs typeface="Arial" pitchFamily="34" charset="0"/>
                  </a:rPr>
                  <a:t> </a:t>
                </a:r>
                <a:r>
                  <a:rPr lang="en-US" sz="2400" dirty="0" err="1">
                    <a:effectLst/>
                    <a:latin typeface="Arial" pitchFamily="34" charset="0"/>
                    <a:ea typeface="Calibri" panose="020F0502020204030204" pitchFamily="34" charset="0"/>
                    <a:cs typeface="Arial" pitchFamily="34" charset="0"/>
                  </a:rPr>
                  <a:t>là</a:t>
                </a:r>
                <a:r>
                  <a:rPr lang="en-US" sz="2400" dirty="0">
                    <a:effectLst/>
                    <a:latin typeface="Arial" pitchFamily="34" charset="0"/>
                    <a:ea typeface="Calibri" panose="020F0502020204030204" pitchFamily="34" charset="0"/>
                    <a:cs typeface="Arial" pitchFamily="34" charset="0"/>
                  </a:rPr>
                  <a:t> </a:t>
                </a:r>
                <a:r>
                  <a:rPr lang="en-US" sz="2400" dirty="0" err="1">
                    <a:effectLst/>
                    <a:latin typeface="Arial" pitchFamily="34" charset="0"/>
                    <a:ea typeface="Calibri" panose="020F0502020204030204" pitchFamily="34" charset="0"/>
                    <a:cs typeface="Arial" pitchFamily="34" charset="0"/>
                  </a:rPr>
                  <a:t>giai</a:t>
                </a:r>
                <a:r>
                  <a:rPr lang="en-US" sz="2400" dirty="0">
                    <a:effectLst/>
                    <a:latin typeface="Arial" pitchFamily="34" charset="0"/>
                    <a:ea typeface="Calibri" panose="020F0502020204030204" pitchFamily="34" charset="0"/>
                    <a:cs typeface="Arial" pitchFamily="34" charset="0"/>
                  </a:rPr>
                  <a:t> </a:t>
                </a:r>
                <a:r>
                  <a:rPr lang="en-US" sz="2400" dirty="0" err="1">
                    <a:effectLst/>
                    <a:latin typeface="Arial" pitchFamily="34" charset="0"/>
                    <a:ea typeface="Calibri" panose="020F0502020204030204" pitchFamily="34" charset="0"/>
                    <a:cs typeface="Arial" pitchFamily="34" charset="0"/>
                  </a:rPr>
                  <a:t>đoạn</a:t>
                </a:r>
                <a:r>
                  <a:rPr lang="en-US" sz="2400" dirty="0">
                    <a:effectLst/>
                    <a:latin typeface="Arial" pitchFamily="34" charset="0"/>
                    <a:ea typeface="Calibri" panose="020F0502020204030204" pitchFamily="34" charset="0"/>
                    <a:cs typeface="Arial" pitchFamily="34" charset="0"/>
                  </a:rPr>
                  <a:t> </a:t>
                </a:r>
                <a:r>
                  <a:rPr lang="en-US" sz="2400" dirty="0" err="1">
                    <a:effectLst/>
                    <a:latin typeface="Arial" pitchFamily="34" charset="0"/>
                    <a:ea typeface="Calibri" panose="020F0502020204030204" pitchFamily="34" charset="0"/>
                    <a:cs typeface="Arial" pitchFamily="34" charset="0"/>
                  </a:rPr>
                  <a:t>tuyên</a:t>
                </a:r>
                <a:r>
                  <a:rPr lang="en-US" sz="2400" dirty="0">
                    <a:effectLst/>
                    <a:latin typeface="Arial" pitchFamily="34" charset="0"/>
                    <a:ea typeface="Calibri" panose="020F0502020204030204" pitchFamily="34" charset="0"/>
                    <a:cs typeface="Arial" pitchFamily="34" charset="0"/>
                  </a:rPr>
                  <a:t> </a:t>
                </a:r>
                <a:r>
                  <a:rPr lang="en-US" sz="2400" dirty="0" err="1">
                    <a:effectLst/>
                    <a:latin typeface="Arial" pitchFamily="34" charset="0"/>
                    <a:ea typeface="Calibri" panose="020F0502020204030204" pitchFamily="34" charset="0"/>
                    <a:cs typeface="Arial" pitchFamily="34" charset="0"/>
                  </a:rPr>
                  <a:t>quyết</a:t>
                </a:r>
                <a:r>
                  <a:rPr lang="en-US" sz="2400" dirty="0">
                    <a:effectLst/>
                    <a:latin typeface="Arial" pitchFamily="34" charset="0"/>
                    <a:ea typeface="Calibri" panose="020F0502020204030204" pitchFamily="34" charset="0"/>
                    <a:cs typeface="Arial" pitchFamily="34" charset="0"/>
                  </a:rPr>
                  <a:t> </a:t>
                </a:r>
                <a:r>
                  <a:rPr lang="en-US" sz="2400" dirty="0" err="1">
                    <a:effectLst/>
                    <a:latin typeface="Arial" pitchFamily="34" charset="0"/>
                    <a:ea typeface="Calibri" panose="020F0502020204030204" pitchFamily="34" charset="0"/>
                    <a:cs typeface="Arial" pitchFamily="34" charset="0"/>
                  </a:rPr>
                  <a:t>để</a:t>
                </a:r>
                <a:r>
                  <a:rPr lang="en-US" sz="2400" dirty="0">
                    <a:effectLst/>
                    <a:latin typeface="Arial" pitchFamily="34" charset="0"/>
                    <a:ea typeface="Calibri" panose="020F0502020204030204" pitchFamily="34" charset="0"/>
                    <a:cs typeface="Arial" pitchFamily="34" charset="0"/>
                  </a:rPr>
                  <a:t> </a:t>
                </a:r>
                <a:r>
                  <a:rPr lang="en-US" sz="2400" dirty="0" err="1">
                    <a:effectLst/>
                    <a:latin typeface="Arial" pitchFamily="34" charset="0"/>
                    <a:ea typeface="Calibri" panose="020F0502020204030204" pitchFamily="34" charset="0"/>
                    <a:cs typeface="Arial" pitchFamily="34" charset="0"/>
                  </a:rPr>
                  <a:t>nhận</a:t>
                </a:r>
                <a:r>
                  <a:rPr lang="en-US" sz="2400" dirty="0">
                    <a:effectLst/>
                    <a:latin typeface="Arial" pitchFamily="34" charset="0"/>
                    <a:ea typeface="Calibri" panose="020F0502020204030204" pitchFamily="34" charset="0"/>
                    <a:cs typeface="Arial" pitchFamily="34" charset="0"/>
                  </a:rPr>
                  <a:t> </a:t>
                </a:r>
                <a:r>
                  <a:rPr lang="en-US" sz="2400" dirty="0" err="1">
                    <a:effectLst/>
                    <a:latin typeface="Arial" pitchFamily="34" charset="0"/>
                    <a:ea typeface="Calibri" panose="020F0502020204030204" pitchFamily="34" charset="0"/>
                    <a:cs typeface="Arial" pitchFamily="34" charset="0"/>
                  </a:rPr>
                  <a:t>dạng</a:t>
                </a:r>
                <a:r>
                  <a:rPr lang="en-US" sz="2400" dirty="0">
                    <a:effectLst/>
                    <a:latin typeface="Arial" pitchFamily="34" charset="0"/>
                    <a:ea typeface="Calibri" panose="020F0502020204030204" pitchFamily="34" charset="0"/>
                    <a:cs typeface="Arial" pitchFamily="34" charset="0"/>
                  </a:rPr>
                  <a:t> </a:t>
                </a:r>
                <a:r>
                  <a:rPr lang="en-US" sz="2400" dirty="0" err="1">
                    <a:effectLst/>
                    <a:latin typeface="Arial" pitchFamily="34" charset="0"/>
                    <a:ea typeface="Calibri" panose="020F0502020204030204" pitchFamily="34" charset="0"/>
                    <a:cs typeface="Arial" pitchFamily="34" charset="0"/>
                  </a:rPr>
                  <a:t>ảnh</a:t>
                </a:r>
                <a:r>
                  <a:rPr lang="en-US" sz="2400" dirty="0">
                    <a:effectLst/>
                    <a:latin typeface="Arial" pitchFamily="34" charset="0"/>
                    <a:ea typeface="Calibri" panose="020F0502020204030204" pitchFamily="34" charset="0"/>
                    <a:cs typeface="Arial" pitchFamily="34" charset="0"/>
                  </a:rPr>
                  <a:t> </a:t>
                </a:r>
                <a:r>
                  <a:rPr lang="en-US" sz="2400" dirty="0" err="1">
                    <a:effectLst/>
                    <a:latin typeface="Arial" pitchFamily="34" charset="0"/>
                    <a:ea typeface="Calibri" panose="020F0502020204030204" pitchFamily="34" charset="0"/>
                    <a:cs typeface="Arial" pitchFamily="34" charset="0"/>
                  </a:rPr>
                  <a:t>đó</a:t>
                </a:r>
                <a:r>
                  <a:rPr lang="en-US" sz="2400" dirty="0">
                    <a:effectLst/>
                    <a:latin typeface="Arial" pitchFamily="34" charset="0"/>
                    <a:ea typeface="Calibri" panose="020F0502020204030204" pitchFamily="34" charset="0"/>
                    <a:cs typeface="Arial" pitchFamily="34" charset="0"/>
                  </a:rPr>
                  <a:t> </a:t>
                </a:r>
                <a:r>
                  <a:rPr lang="en-US" sz="2400" dirty="0" err="1">
                    <a:effectLst/>
                    <a:latin typeface="Arial" pitchFamily="34" charset="0"/>
                    <a:ea typeface="Calibri" panose="020F0502020204030204" pitchFamily="34" charset="0"/>
                    <a:cs typeface="Arial" pitchFamily="34" charset="0"/>
                  </a:rPr>
                  <a:t>là</a:t>
                </a:r>
                <a:r>
                  <a:rPr lang="en-US" sz="2400" dirty="0">
                    <a:effectLst/>
                    <a:latin typeface="Arial" pitchFamily="34" charset="0"/>
                    <a:ea typeface="Calibri" panose="020F0502020204030204" pitchFamily="34" charset="0"/>
                    <a:cs typeface="Arial" pitchFamily="34" charset="0"/>
                  </a:rPr>
                  <a:t> </a:t>
                </a:r>
                <a:r>
                  <a:rPr lang="en-US" sz="2400" dirty="0" err="1">
                    <a:effectLst/>
                    <a:latin typeface="Arial" pitchFamily="34" charset="0"/>
                    <a:ea typeface="Calibri" panose="020F0502020204030204" pitchFamily="34" charset="0"/>
                    <a:cs typeface="Arial" pitchFamily="34" charset="0"/>
                  </a:rPr>
                  <a:t>đối</a:t>
                </a:r>
                <a:r>
                  <a:rPr lang="en-US" sz="2400" dirty="0">
                    <a:effectLst/>
                    <a:latin typeface="Arial" pitchFamily="34" charset="0"/>
                    <a:ea typeface="Calibri" panose="020F0502020204030204" pitchFamily="34" charset="0"/>
                    <a:cs typeface="Arial" pitchFamily="34" charset="0"/>
                  </a:rPr>
                  <a:t> </a:t>
                </a:r>
                <a:r>
                  <a:rPr lang="en-US" sz="2400" dirty="0" err="1">
                    <a:effectLst/>
                    <a:latin typeface="Arial" pitchFamily="34" charset="0"/>
                    <a:ea typeface="Calibri" panose="020F0502020204030204" pitchFamily="34" charset="0"/>
                    <a:cs typeface="Arial" pitchFamily="34" charset="0"/>
                  </a:rPr>
                  <a:t>chiếu</a:t>
                </a:r>
                <a:r>
                  <a:rPr lang="en-US" sz="2400" dirty="0">
                    <a:effectLst/>
                    <a:latin typeface="Arial" pitchFamily="34" charset="0"/>
                    <a:ea typeface="Calibri" panose="020F0502020204030204" pitchFamily="34" charset="0"/>
                    <a:cs typeface="Arial" pitchFamily="34" charset="0"/>
                  </a:rPr>
                  <a:t> </a:t>
                </a:r>
                <a:r>
                  <a:rPr lang="en-US" sz="2400" dirty="0" err="1">
                    <a:effectLst/>
                    <a:latin typeface="Arial" pitchFamily="34" charset="0"/>
                    <a:ea typeface="Calibri" panose="020F0502020204030204" pitchFamily="34" charset="0"/>
                    <a:cs typeface="Arial" pitchFamily="34" charset="0"/>
                  </a:rPr>
                  <a:t>để</a:t>
                </a:r>
                <a:r>
                  <a:rPr lang="en-US" sz="2400" dirty="0">
                    <a:effectLst/>
                    <a:latin typeface="Arial" pitchFamily="34" charset="0"/>
                    <a:ea typeface="Calibri" panose="020F0502020204030204" pitchFamily="34" charset="0"/>
                    <a:cs typeface="Arial" pitchFamily="34" charset="0"/>
                  </a:rPr>
                  <a:t> </a:t>
                </a:r>
                <a:r>
                  <a:rPr lang="en-US" sz="2400" dirty="0" err="1">
                    <a:effectLst/>
                    <a:latin typeface="Arial" pitchFamily="34" charset="0"/>
                    <a:ea typeface="Calibri" panose="020F0502020204030204" pitchFamily="34" charset="0"/>
                    <a:cs typeface="Arial" pitchFamily="34" charset="0"/>
                  </a:rPr>
                  <a:t>tìm</a:t>
                </a:r>
                <a:r>
                  <a:rPr lang="en-US" sz="2400" dirty="0">
                    <a:effectLst/>
                    <a:latin typeface="Arial" pitchFamily="34" charset="0"/>
                    <a:ea typeface="Calibri" panose="020F0502020204030204" pitchFamily="34" charset="0"/>
                    <a:cs typeface="Arial" pitchFamily="34" charset="0"/>
                  </a:rPr>
                  <a:t> </a:t>
                </a:r>
                <a:r>
                  <a:rPr lang="en-US" sz="2400" dirty="0" err="1">
                    <a:effectLst/>
                    <a:latin typeface="Arial" pitchFamily="34" charset="0"/>
                    <a:ea typeface="Calibri" panose="020F0502020204030204" pitchFamily="34" charset="0"/>
                    <a:cs typeface="Arial" pitchFamily="34" charset="0"/>
                  </a:rPr>
                  <a:t>ra</a:t>
                </a:r>
                <a:r>
                  <a:rPr lang="en-US" sz="2400" dirty="0">
                    <a:effectLst/>
                    <a:latin typeface="Arial" pitchFamily="34" charset="0"/>
                    <a:ea typeface="Calibri" panose="020F0502020204030204" pitchFamily="34" charset="0"/>
                    <a:cs typeface="Arial" pitchFamily="34" charset="0"/>
                  </a:rPr>
                  <a:t> </a:t>
                </a:r>
                <a:r>
                  <a:rPr lang="en-US" sz="2400" dirty="0" err="1">
                    <a:effectLst/>
                    <a:latin typeface="Arial" pitchFamily="34" charset="0"/>
                    <a:ea typeface="Calibri" panose="020F0502020204030204" pitchFamily="34" charset="0"/>
                    <a:cs typeface="Arial" pitchFamily="34" charset="0"/>
                  </a:rPr>
                  <a:t>bức</a:t>
                </a:r>
                <a:r>
                  <a:rPr lang="en-US" sz="2400" dirty="0">
                    <a:effectLst/>
                    <a:latin typeface="Arial" pitchFamily="34" charset="0"/>
                    <a:ea typeface="Calibri" panose="020F0502020204030204" pitchFamily="34" charset="0"/>
                    <a:cs typeface="Arial" pitchFamily="34" charset="0"/>
                  </a:rPr>
                  <a:t> </a:t>
                </a:r>
                <a:r>
                  <a:rPr lang="en-US" sz="2400" dirty="0" err="1">
                    <a:effectLst/>
                    <a:latin typeface="Arial" pitchFamily="34" charset="0"/>
                    <a:ea typeface="Calibri" panose="020F0502020204030204" pitchFamily="34" charset="0"/>
                    <a:cs typeface="Arial" pitchFamily="34" charset="0"/>
                  </a:rPr>
                  <a:t>ảnh</a:t>
                </a:r>
                <a:r>
                  <a:rPr lang="en-US" sz="2400" dirty="0">
                    <a:effectLst/>
                    <a:latin typeface="Arial" pitchFamily="34" charset="0"/>
                    <a:ea typeface="Calibri" panose="020F0502020204030204" pitchFamily="34" charset="0"/>
                    <a:cs typeface="Arial" pitchFamily="34" charset="0"/>
                  </a:rPr>
                  <a:t> </a:t>
                </a:r>
                <a:r>
                  <a:rPr lang="en-US" sz="2400" dirty="0" err="1">
                    <a:effectLst/>
                    <a:latin typeface="Arial" pitchFamily="34" charset="0"/>
                    <a:ea typeface="Calibri" panose="020F0502020204030204" pitchFamily="34" charset="0"/>
                    <a:cs typeface="Arial" pitchFamily="34" charset="0"/>
                  </a:rPr>
                  <a:t>cần</a:t>
                </a:r>
                <a:r>
                  <a:rPr lang="en-US" sz="2400" dirty="0">
                    <a:effectLst/>
                    <a:latin typeface="Arial" pitchFamily="34" charset="0"/>
                    <a:ea typeface="Calibri" panose="020F0502020204030204" pitchFamily="34" charset="0"/>
                    <a:cs typeface="Arial" pitchFamily="34" charset="0"/>
                  </a:rPr>
                  <a:t> </a:t>
                </a:r>
                <a:r>
                  <a:rPr lang="en-US" sz="2400" dirty="0" err="1">
                    <a:effectLst/>
                    <a:latin typeface="Arial" pitchFamily="34" charset="0"/>
                    <a:ea typeface="Calibri" panose="020F0502020204030204" pitchFamily="34" charset="0"/>
                    <a:cs typeface="Arial" pitchFamily="34" charset="0"/>
                  </a:rPr>
                  <a:t>nhận</a:t>
                </a:r>
                <a:r>
                  <a:rPr lang="en-US" sz="2400" dirty="0">
                    <a:effectLst/>
                    <a:latin typeface="Arial" pitchFamily="34" charset="0"/>
                    <a:ea typeface="Calibri" panose="020F0502020204030204" pitchFamily="34" charset="0"/>
                    <a:cs typeface="Arial" pitchFamily="34" charset="0"/>
                  </a:rPr>
                  <a:t> </a:t>
                </a:r>
                <a:r>
                  <a:rPr lang="en-US" sz="2400" dirty="0" err="1">
                    <a:effectLst/>
                    <a:latin typeface="Arial" pitchFamily="34" charset="0"/>
                    <a:ea typeface="Calibri" panose="020F0502020204030204" pitchFamily="34" charset="0"/>
                    <a:cs typeface="Arial" pitchFamily="34" charset="0"/>
                  </a:rPr>
                  <a:t>dạng</a:t>
                </a:r>
                <a:r>
                  <a:rPr lang="en-US" sz="2400" dirty="0">
                    <a:effectLst/>
                    <a:latin typeface="Arial" pitchFamily="34" charset="0"/>
                    <a:ea typeface="Calibri" panose="020F0502020204030204" pitchFamily="34" charset="0"/>
                    <a:cs typeface="Arial" pitchFamily="34" charset="0"/>
                  </a:rPr>
                  <a:t> so </a:t>
                </a:r>
                <a:r>
                  <a:rPr lang="en-US" sz="2400" dirty="0" err="1">
                    <a:effectLst/>
                    <a:latin typeface="Arial" pitchFamily="34" charset="0"/>
                    <a:ea typeface="Calibri" panose="020F0502020204030204" pitchFamily="34" charset="0"/>
                    <a:cs typeface="Arial" pitchFamily="34" charset="0"/>
                  </a:rPr>
                  <a:t>với</a:t>
                </a:r>
                <a:r>
                  <a:rPr lang="en-US" sz="2400" dirty="0">
                    <a:effectLst/>
                    <a:latin typeface="Arial" pitchFamily="34" charset="0"/>
                    <a:ea typeface="Calibri" panose="020F0502020204030204" pitchFamily="34" charset="0"/>
                    <a:cs typeface="Arial" pitchFamily="34" charset="0"/>
                  </a:rPr>
                  <a:t> </a:t>
                </a:r>
                <a:r>
                  <a:rPr lang="en-US" sz="2400" dirty="0" err="1">
                    <a:effectLst/>
                    <a:latin typeface="Arial" pitchFamily="34" charset="0"/>
                    <a:ea typeface="Calibri" panose="020F0502020204030204" pitchFamily="34" charset="0"/>
                    <a:cs typeface="Arial" pitchFamily="34" charset="0"/>
                  </a:rPr>
                  <a:t>ảnh</a:t>
                </a:r>
                <a:r>
                  <a:rPr lang="en-US" sz="2400" dirty="0">
                    <a:effectLst/>
                    <a:latin typeface="Arial" pitchFamily="34" charset="0"/>
                    <a:ea typeface="Calibri" panose="020F0502020204030204" pitchFamily="34" charset="0"/>
                    <a:cs typeface="Arial" pitchFamily="34" charset="0"/>
                  </a:rPr>
                  <a:t> </a:t>
                </a:r>
                <a:r>
                  <a:rPr lang="en-US" sz="2400" dirty="0" err="1">
                    <a:effectLst/>
                    <a:latin typeface="Arial" pitchFamily="34" charset="0"/>
                    <a:ea typeface="Calibri" panose="020F0502020204030204" pitchFamily="34" charset="0"/>
                    <a:cs typeface="Arial" pitchFamily="34" charset="0"/>
                  </a:rPr>
                  <a:t>mẫu</a:t>
                </a:r>
                <a:r>
                  <a:rPr lang="en-US" sz="2400" dirty="0">
                    <a:effectLst/>
                    <a:latin typeface="Arial" pitchFamily="34" charset="0"/>
                    <a:ea typeface="Calibri" panose="020F0502020204030204" pitchFamily="34" charset="0"/>
                    <a:cs typeface="Arial" pitchFamily="34" charset="0"/>
                  </a:rPr>
                  <a:t> </a:t>
                </a:r>
                <a:r>
                  <a:rPr lang="en-US" sz="2400" dirty="0" err="1">
                    <a:effectLst/>
                    <a:latin typeface="Arial" pitchFamily="34" charset="0"/>
                    <a:ea typeface="Calibri" panose="020F0502020204030204" pitchFamily="34" charset="0"/>
                    <a:cs typeface="Arial" pitchFamily="34" charset="0"/>
                  </a:rPr>
                  <a:t>đưa</a:t>
                </a:r>
                <a:r>
                  <a:rPr lang="en-US" sz="2400" dirty="0">
                    <a:effectLst/>
                    <a:latin typeface="Arial" pitchFamily="34" charset="0"/>
                    <a:ea typeface="Calibri" panose="020F0502020204030204" pitchFamily="34" charset="0"/>
                    <a:cs typeface="Arial" pitchFamily="34" charset="0"/>
                  </a:rPr>
                  <a:t> </a:t>
                </a:r>
                <a:r>
                  <a:rPr lang="en-US" sz="2400" dirty="0" err="1">
                    <a:effectLst/>
                    <a:latin typeface="Arial" pitchFamily="34" charset="0"/>
                    <a:ea typeface="Calibri" panose="020F0502020204030204" pitchFamily="34" charset="0"/>
                    <a:cs typeface="Arial" pitchFamily="34" charset="0"/>
                  </a:rPr>
                  <a:t>vào</a:t>
                </a:r>
                <a:r>
                  <a:rPr lang="en-US" sz="2400" dirty="0">
                    <a:effectLst/>
                    <a:latin typeface="Arial" pitchFamily="34" charset="0"/>
                    <a:ea typeface="Calibri" panose="020F0502020204030204" pitchFamily="34" charset="0"/>
                    <a:cs typeface="Arial" pitchFamily="34" charset="0"/>
                  </a:rPr>
                  <a:t>.</a:t>
                </a:r>
              </a:p>
              <a:p>
                <a:pPr algn="just"/>
                <a:r>
                  <a:rPr lang="en-US" sz="2400" dirty="0">
                    <a:effectLst/>
                    <a:latin typeface="Arial" pitchFamily="34" charset="0"/>
                    <a:ea typeface="Calibri" panose="020F0502020204030204" pitchFamily="34" charset="0"/>
                    <a:cs typeface="Arial" pitchFamily="34" charset="0"/>
                  </a:rPr>
                  <a:t>*</a:t>
                </a:r>
                <a:r>
                  <a:rPr lang="en-US" sz="2400" dirty="0" err="1">
                    <a:effectLst/>
                    <a:latin typeface="Arial" pitchFamily="34" charset="0"/>
                    <a:ea typeface="Calibri" panose="020F0502020204030204" pitchFamily="34" charset="0"/>
                    <a:cs typeface="Arial" pitchFamily="34" charset="0"/>
                  </a:rPr>
                  <a:t>Khớp</a:t>
                </a:r>
                <a:r>
                  <a:rPr lang="en-US" sz="2400" dirty="0">
                    <a:effectLst/>
                    <a:latin typeface="Arial" pitchFamily="34" charset="0"/>
                    <a:ea typeface="Calibri" panose="020F0502020204030204" pitchFamily="34" charset="0"/>
                    <a:cs typeface="Arial" pitchFamily="34" charset="0"/>
                  </a:rPr>
                  <a:t> </a:t>
                </a:r>
                <a:r>
                  <a:rPr lang="en-US" sz="2400" dirty="0" err="1">
                    <a:effectLst/>
                    <a:latin typeface="Arial" pitchFamily="34" charset="0"/>
                    <a:ea typeface="Calibri" panose="020F0502020204030204" pitchFamily="34" charset="0"/>
                    <a:cs typeface="Arial" pitchFamily="34" charset="0"/>
                  </a:rPr>
                  <a:t>keypoint</a:t>
                </a:r>
                <a:r>
                  <a:rPr lang="en-US" sz="2400" dirty="0">
                    <a:effectLst/>
                    <a:latin typeface="Arial" pitchFamily="34" charset="0"/>
                    <a:ea typeface="Calibri" panose="020F0502020204030204" pitchFamily="34" charset="0"/>
                    <a:cs typeface="Arial" pitchFamily="34" charset="0"/>
                  </a:rPr>
                  <a:t>:</a:t>
                </a:r>
              </a:p>
              <a:p>
                <a:pPr algn="just"/>
                <a:r>
                  <a:rPr lang="en-US" sz="2400" dirty="0" err="1">
                    <a:effectLst/>
                    <a:latin typeface="Arial" pitchFamily="34" charset="0"/>
                    <a:ea typeface="Calibri" panose="020F0502020204030204" pitchFamily="34" charset="0"/>
                    <a:cs typeface="Arial" pitchFamily="34" charset="0"/>
                  </a:rPr>
                  <a:t>Đối</a:t>
                </a:r>
                <a:r>
                  <a:rPr lang="en-US" sz="2400" dirty="0">
                    <a:effectLst/>
                    <a:latin typeface="Arial" pitchFamily="34" charset="0"/>
                    <a:ea typeface="Calibri" panose="020F0502020204030204" pitchFamily="34" charset="0"/>
                    <a:cs typeface="Arial" pitchFamily="34" charset="0"/>
                  </a:rPr>
                  <a:t> </a:t>
                </a:r>
                <a:r>
                  <a:rPr lang="en-US" sz="2400" dirty="0" err="1">
                    <a:effectLst/>
                    <a:latin typeface="Arial" pitchFamily="34" charset="0"/>
                    <a:ea typeface="Calibri" panose="020F0502020204030204" pitchFamily="34" charset="0"/>
                    <a:cs typeface="Arial" pitchFamily="34" charset="0"/>
                  </a:rPr>
                  <a:t>sánh</a:t>
                </a:r>
                <a:r>
                  <a:rPr lang="en-US" sz="2400" dirty="0">
                    <a:effectLst/>
                    <a:latin typeface="Arial" pitchFamily="34" charset="0"/>
                    <a:ea typeface="Calibri" panose="020F0502020204030204" pitchFamily="34" charset="0"/>
                    <a:cs typeface="Arial" pitchFamily="34" charset="0"/>
                  </a:rPr>
                  <a:t> </a:t>
                </a:r>
                <a:r>
                  <a:rPr lang="en-US" sz="2400" dirty="0" err="1">
                    <a:effectLst/>
                    <a:latin typeface="Arial" pitchFamily="34" charset="0"/>
                    <a:ea typeface="Calibri" panose="020F0502020204030204" pitchFamily="34" charset="0"/>
                    <a:cs typeface="Arial" pitchFamily="34" charset="0"/>
                  </a:rPr>
                  <a:t>các</a:t>
                </a:r>
                <a:r>
                  <a:rPr lang="en-US" sz="2400" dirty="0">
                    <a:effectLst/>
                    <a:latin typeface="Arial" pitchFamily="34" charset="0"/>
                    <a:ea typeface="Calibri" panose="020F0502020204030204" pitchFamily="34" charset="0"/>
                    <a:cs typeface="Arial" pitchFamily="34" charset="0"/>
                  </a:rPr>
                  <a:t> </a:t>
                </a:r>
                <a:r>
                  <a:rPr lang="en-US" sz="2400" dirty="0" err="1">
                    <a:effectLst/>
                    <a:latin typeface="Arial" pitchFamily="34" charset="0"/>
                    <a:ea typeface="Calibri" panose="020F0502020204030204" pitchFamily="34" charset="0"/>
                    <a:cs typeface="Arial" pitchFamily="34" charset="0"/>
                  </a:rPr>
                  <a:t>keypoint</a:t>
                </a:r>
                <a:r>
                  <a:rPr lang="en-US" sz="2400" dirty="0">
                    <a:effectLst/>
                    <a:latin typeface="Arial" pitchFamily="34" charset="0"/>
                    <a:ea typeface="Calibri" panose="020F0502020204030204" pitchFamily="34" charset="0"/>
                    <a:cs typeface="Arial" pitchFamily="34" charset="0"/>
                  </a:rPr>
                  <a:t> </a:t>
                </a:r>
                <a:r>
                  <a:rPr lang="en-US" sz="2400" dirty="0" err="1">
                    <a:effectLst/>
                    <a:latin typeface="Arial" pitchFamily="34" charset="0"/>
                    <a:ea typeface="Calibri" panose="020F0502020204030204" pitchFamily="34" charset="0"/>
                    <a:cs typeface="Arial" pitchFamily="34" charset="0"/>
                  </a:rPr>
                  <a:t>tốt</a:t>
                </a:r>
                <a:r>
                  <a:rPr lang="en-US" sz="2400" dirty="0">
                    <a:effectLst/>
                    <a:latin typeface="Arial" pitchFamily="34" charset="0"/>
                    <a:ea typeface="Calibri" panose="020F0502020204030204" pitchFamily="34" charset="0"/>
                    <a:cs typeface="Arial" pitchFamily="34" charset="0"/>
                  </a:rPr>
                  <a:t> </a:t>
                </a:r>
                <a:r>
                  <a:rPr lang="en-US" sz="2400" dirty="0" err="1">
                    <a:effectLst/>
                    <a:latin typeface="Arial" pitchFamily="34" charset="0"/>
                    <a:ea typeface="Calibri" panose="020F0502020204030204" pitchFamily="34" charset="0"/>
                    <a:cs typeface="Arial" pitchFamily="34" charset="0"/>
                  </a:rPr>
                  <a:t>nhất</a:t>
                </a:r>
                <a:r>
                  <a:rPr lang="en-US" sz="2400" dirty="0">
                    <a:effectLst/>
                    <a:latin typeface="Arial" pitchFamily="34" charset="0"/>
                    <a:ea typeface="Calibri" panose="020F0502020204030204" pitchFamily="34" charset="0"/>
                    <a:cs typeface="Arial" pitchFamily="34" charset="0"/>
                  </a:rPr>
                  <a:t> </a:t>
                </a:r>
                <a:r>
                  <a:rPr lang="en-US" sz="2400" dirty="0" err="1">
                    <a:effectLst/>
                    <a:latin typeface="Arial" pitchFamily="34" charset="0"/>
                    <a:ea typeface="Calibri" panose="020F0502020204030204" pitchFamily="34" charset="0"/>
                    <a:cs typeface="Arial" pitchFamily="34" charset="0"/>
                  </a:rPr>
                  <a:t>được</a:t>
                </a:r>
                <a:r>
                  <a:rPr lang="en-US" sz="2400" dirty="0">
                    <a:effectLst/>
                    <a:latin typeface="Arial" pitchFamily="34" charset="0"/>
                    <a:ea typeface="Calibri" panose="020F0502020204030204" pitchFamily="34" charset="0"/>
                    <a:cs typeface="Arial" pitchFamily="34" charset="0"/>
                  </a:rPr>
                  <a:t> </a:t>
                </a:r>
                <a:r>
                  <a:rPr lang="en-US" sz="2400" dirty="0" err="1">
                    <a:effectLst/>
                    <a:latin typeface="Arial" pitchFamily="34" charset="0"/>
                    <a:ea typeface="Calibri" panose="020F0502020204030204" pitchFamily="34" charset="0"/>
                    <a:cs typeface="Arial" pitchFamily="34" charset="0"/>
                  </a:rPr>
                  <a:t>tìm</a:t>
                </a:r>
                <a:r>
                  <a:rPr lang="en-US" sz="2400" dirty="0">
                    <a:effectLst/>
                    <a:latin typeface="Arial" pitchFamily="34" charset="0"/>
                    <a:ea typeface="Calibri" panose="020F0502020204030204" pitchFamily="34" charset="0"/>
                    <a:cs typeface="Arial" pitchFamily="34" charset="0"/>
                  </a:rPr>
                  <a:t> </a:t>
                </a:r>
                <a:r>
                  <a:rPr lang="en-US" sz="2400" dirty="0" err="1">
                    <a:effectLst/>
                    <a:latin typeface="Arial" pitchFamily="34" charset="0"/>
                    <a:ea typeface="Calibri" panose="020F0502020204030204" pitchFamily="34" charset="0"/>
                    <a:cs typeface="Arial" pitchFamily="34" charset="0"/>
                  </a:rPr>
                  <a:t>thấy</a:t>
                </a:r>
                <a:r>
                  <a:rPr lang="en-US" sz="2400" dirty="0">
                    <a:effectLst/>
                    <a:latin typeface="Arial" pitchFamily="34" charset="0"/>
                    <a:ea typeface="Calibri" panose="020F0502020204030204" pitchFamily="34" charset="0"/>
                    <a:cs typeface="Arial" pitchFamily="34" charset="0"/>
                  </a:rPr>
                  <a:t> </a:t>
                </a:r>
                <a:r>
                  <a:rPr lang="en-US" sz="2400" dirty="0" err="1">
                    <a:effectLst/>
                    <a:latin typeface="Arial" pitchFamily="34" charset="0"/>
                    <a:ea typeface="Calibri" panose="020F0502020204030204" pitchFamily="34" charset="0"/>
                    <a:cs typeface="Arial" pitchFamily="34" charset="0"/>
                  </a:rPr>
                  <a:t>bằng</a:t>
                </a:r>
                <a:r>
                  <a:rPr lang="en-US" sz="2400" dirty="0">
                    <a:effectLst/>
                    <a:latin typeface="Arial" pitchFamily="34" charset="0"/>
                    <a:ea typeface="Calibri" panose="020F0502020204030204" pitchFamily="34" charset="0"/>
                    <a:cs typeface="Arial" pitchFamily="34" charset="0"/>
                  </a:rPr>
                  <a:t> </a:t>
                </a:r>
                <a:r>
                  <a:rPr lang="en-US" sz="2400" dirty="0" err="1">
                    <a:effectLst/>
                    <a:latin typeface="Arial" pitchFamily="34" charset="0"/>
                    <a:ea typeface="Calibri" panose="020F0502020204030204" pitchFamily="34" charset="0"/>
                    <a:cs typeface="Arial" pitchFamily="34" charset="0"/>
                  </a:rPr>
                  <a:t>cách</a:t>
                </a:r>
                <a:r>
                  <a:rPr lang="en-US" sz="2400" dirty="0">
                    <a:effectLst/>
                    <a:latin typeface="Arial" pitchFamily="34" charset="0"/>
                    <a:ea typeface="Calibri" panose="020F0502020204030204" pitchFamily="34" charset="0"/>
                    <a:cs typeface="Arial" pitchFamily="34" charset="0"/>
                  </a:rPr>
                  <a:t> </a:t>
                </a:r>
                <a:r>
                  <a:rPr lang="en-US" sz="2400" dirty="0" err="1">
                    <a:effectLst/>
                    <a:latin typeface="Arial" pitchFamily="34" charset="0"/>
                    <a:ea typeface="Calibri" panose="020F0502020204030204" pitchFamily="34" charset="0"/>
                    <a:cs typeface="Arial" pitchFamily="34" charset="0"/>
                  </a:rPr>
                  <a:t>xác</a:t>
                </a:r>
                <a:r>
                  <a:rPr lang="en-US" sz="2400" dirty="0">
                    <a:effectLst/>
                    <a:latin typeface="Arial" pitchFamily="34" charset="0"/>
                    <a:ea typeface="Calibri" panose="020F0502020204030204" pitchFamily="34" charset="0"/>
                    <a:cs typeface="Arial" pitchFamily="34" charset="0"/>
                  </a:rPr>
                  <a:t> </a:t>
                </a:r>
                <a:r>
                  <a:rPr lang="en-US" sz="2400" dirty="0" err="1">
                    <a:effectLst/>
                    <a:latin typeface="Arial" pitchFamily="34" charset="0"/>
                    <a:ea typeface="Calibri" panose="020F0502020204030204" pitchFamily="34" charset="0"/>
                    <a:cs typeface="Arial" pitchFamily="34" charset="0"/>
                  </a:rPr>
                  <a:t>định</a:t>
                </a:r>
                <a:r>
                  <a:rPr lang="en-US" sz="2400" dirty="0">
                    <a:effectLst/>
                    <a:latin typeface="Arial" pitchFamily="34" charset="0"/>
                    <a:ea typeface="Calibri" panose="020F0502020204030204" pitchFamily="34" charset="0"/>
                    <a:cs typeface="Arial" pitchFamily="34" charset="0"/>
                  </a:rPr>
                  <a:t> </a:t>
                </a:r>
                <a:r>
                  <a:rPr lang="en-US" sz="2400" dirty="0" err="1">
                    <a:effectLst/>
                    <a:latin typeface="Arial" pitchFamily="34" charset="0"/>
                    <a:ea typeface="Calibri" panose="020F0502020204030204" pitchFamily="34" charset="0"/>
                    <a:cs typeface="Arial" pitchFamily="34" charset="0"/>
                  </a:rPr>
                  <a:t>điểm</a:t>
                </a:r>
                <a:r>
                  <a:rPr lang="en-US" sz="2400" dirty="0">
                    <a:effectLst/>
                    <a:latin typeface="Arial" pitchFamily="34" charset="0"/>
                    <a:ea typeface="Calibri" panose="020F0502020204030204" pitchFamily="34" charset="0"/>
                    <a:cs typeface="Arial" pitchFamily="34" charset="0"/>
                  </a:rPr>
                  <a:t> </a:t>
                </a:r>
                <a:r>
                  <a:rPr lang="en-US" sz="2400" dirty="0" err="1">
                    <a:effectLst/>
                    <a:latin typeface="Arial" pitchFamily="34" charset="0"/>
                    <a:ea typeface="Calibri" panose="020F0502020204030204" pitchFamily="34" charset="0"/>
                    <a:cs typeface="Arial" pitchFamily="34" charset="0"/>
                  </a:rPr>
                  <a:t>hàng</a:t>
                </a:r>
                <a:r>
                  <a:rPr lang="en-US" sz="2400" dirty="0">
                    <a:effectLst/>
                    <a:latin typeface="Arial" pitchFamily="34" charset="0"/>
                    <a:ea typeface="Calibri" panose="020F0502020204030204" pitchFamily="34" charset="0"/>
                    <a:cs typeface="Arial" pitchFamily="34" charset="0"/>
                  </a:rPr>
                  <a:t> </a:t>
                </a:r>
                <a:r>
                  <a:rPr lang="en-US" sz="2400" dirty="0" err="1">
                    <a:effectLst/>
                    <a:latin typeface="Arial" pitchFamily="34" charset="0"/>
                    <a:ea typeface="Calibri" panose="020F0502020204030204" pitchFamily="34" charset="0"/>
                    <a:cs typeface="Arial" pitchFamily="34" charset="0"/>
                  </a:rPr>
                  <a:t>xóm</a:t>
                </a:r>
                <a:r>
                  <a:rPr lang="en-US" sz="2400" dirty="0">
                    <a:effectLst/>
                    <a:latin typeface="Arial" pitchFamily="34" charset="0"/>
                    <a:ea typeface="Calibri" panose="020F0502020204030204" pitchFamily="34" charset="0"/>
                    <a:cs typeface="Arial" pitchFamily="34" charset="0"/>
                  </a:rPr>
                  <a:t> </a:t>
                </a:r>
                <a:r>
                  <a:rPr lang="en-US" sz="2400" dirty="0" err="1">
                    <a:effectLst/>
                    <a:latin typeface="Arial" pitchFamily="34" charset="0"/>
                    <a:ea typeface="Calibri" panose="020F0502020204030204" pitchFamily="34" charset="0"/>
                    <a:cs typeface="Arial" pitchFamily="34" charset="0"/>
                  </a:rPr>
                  <a:t>gần</a:t>
                </a:r>
                <a:r>
                  <a:rPr lang="en-US" sz="2400" dirty="0">
                    <a:effectLst/>
                    <a:latin typeface="Arial" pitchFamily="34" charset="0"/>
                    <a:ea typeface="Calibri" panose="020F0502020204030204" pitchFamily="34" charset="0"/>
                    <a:cs typeface="Arial" pitchFamily="34" charset="0"/>
                  </a:rPr>
                  <a:t> </a:t>
                </a:r>
                <a:r>
                  <a:rPr lang="en-US" sz="2400" dirty="0" err="1">
                    <a:effectLst/>
                    <a:latin typeface="Arial" pitchFamily="34" charset="0"/>
                    <a:ea typeface="Calibri" panose="020F0502020204030204" pitchFamily="34" charset="0"/>
                    <a:cs typeface="Arial" pitchFamily="34" charset="0"/>
                  </a:rPr>
                  <a:t>nhất</a:t>
                </a:r>
                <a:r>
                  <a:rPr lang="en-US" sz="2400" dirty="0">
                    <a:effectLst/>
                    <a:latin typeface="Arial" pitchFamily="34" charset="0"/>
                    <a:ea typeface="Calibri" panose="020F0502020204030204" pitchFamily="34" charset="0"/>
                    <a:cs typeface="Arial" pitchFamily="34" charset="0"/>
                  </a:rPr>
                  <a:t> </a:t>
                </a:r>
                <a:r>
                  <a:rPr lang="en-US" sz="2400" dirty="0" err="1">
                    <a:effectLst/>
                    <a:latin typeface="Arial" pitchFamily="34" charset="0"/>
                    <a:ea typeface="Calibri" panose="020F0502020204030204" pitchFamily="34" charset="0"/>
                    <a:cs typeface="Arial" pitchFamily="34" charset="0"/>
                  </a:rPr>
                  <a:t>với</a:t>
                </a:r>
                <a:r>
                  <a:rPr lang="en-US" sz="2400" dirty="0">
                    <a:effectLst/>
                    <a:latin typeface="Arial" pitchFamily="34" charset="0"/>
                    <a:ea typeface="Calibri" panose="020F0502020204030204" pitchFamily="34" charset="0"/>
                    <a:cs typeface="Arial" pitchFamily="34" charset="0"/>
                  </a:rPr>
                  <a:t> </a:t>
                </a:r>
                <a:r>
                  <a:rPr lang="en-US" sz="2400" dirty="0" err="1">
                    <a:effectLst/>
                    <a:latin typeface="Arial" pitchFamily="34" charset="0"/>
                    <a:ea typeface="Calibri" panose="020F0502020204030204" pitchFamily="34" charset="0"/>
                    <a:cs typeface="Arial" pitchFamily="34" charset="0"/>
                  </a:rPr>
                  <a:t>nó</a:t>
                </a:r>
                <a:r>
                  <a:rPr lang="en-US" sz="2400" dirty="0">
                    <a:effectLst/>
                    <a:latin typeface="Arial" pitchFamily="34" charset="0"/>
                    <a:ea typeface="Calibri" panose="020F0502020204030204" pitchFamily="34" charset="0"/>
                    <a:cs typeface="Arial" pitchFamily="34" charset="0"/>
                  </a:rPr>
                  <a:t> </a:t>
                </a:r>
                <a:r>
                  <a:rPr lang="en-US" sz="2400" dirty="0" err="1">
                    <a:effectLst/>
                    <a:latin typeface="Arial" pitchFamily="34" charset="0"/>
                    <a:ea typeface="Calibri" panose="020F0502020204030204" pitchFamily="34" charset="0"/>
                    <a:cs typeface="Arial" pitchFamily="34" charset="0"/>
                  </a:rPr>
                  <a:t>trong</a:t>
                </a:r>
                <a:r>
                  <a:rPr lang="en-US" sz="2400" dirty="0">
                    <a:effectLst/>
                    <a:latin typeface="Arial" pitchFamily="34" charset="0"/>
                    <a:ea typeface="Calibri" panose="020F0502020204030204" pitchFamily="34" charset="0"/>
                    <a:cs typeface="Arial" pitchFamily="34" charset="0"/>
                  </a:rPr>
                  <a:t> </a:t>
                </a:r>
                <a:r>
                  <a:rPr lang="en-US" sz="2400" dirty="0" err="1">
                    <a:effectLst/>
                    <a:latin typeface="Arial" pitchFamily="34" charset="0"/>
                    <a:ea typeface="Calibri" panose="020F0502020204030204" pitchFamily="34" charset="0"/>
                    <a:cs typeface="Arial" pitchFamily="34" charset="0"/>
                  </a:rPr>
                  <a:t>cơ</a:t>
                </a:r>
                <a:r>
                  <a:rPr lang="en-US" sz="2400" dirty="0">
                    <a:effectLst/>
                    <a:latin typeface="Arial" pitchFamily="34" charset="0"/>
                    <a:ea typeface="Calibri" panose="020F0502020204030204" pitchFamily="34" charset="0"/>
                    <a:cs typeface="Arial" pitchFamily="34" charset="0"/>
                  </a:rPr>
                  <a:t> </a:t>
                </a:r>
                <a:r>
                  <a:rPr lang="en-US" sz="2400" dirty="0" err="1">
                    <a:effectLst/>
                    <a:latin typeface="Arial" pitchFamily="34" charset="0"/>
                    <a:ea typeface="Calibri" panose="020F0502020204030204" pitchFamily="34" charset="0"/>
                    <a:cs typeface="Arial" pitchFamily="34" charset="0"/>
                  </a:rPr>
                  <a:t>sở</a:t>
                </a:r>
                <a:r>
                  <a:rPr lang="en-US" sz="2400" dirty="0">
                    <a:effectLst/>
                    <a:latin typeface="Arial" pitchFamily="34" charset="0"/>
                    <a:ea typeface="Calibri" panose="020F0502020204030204" pitchFamily="34" charset="0"/>
                    <a:cs typeface="Arial" pitchFamily="34" charset="0"/>
                  </a:rPr>
                  <a:t> </a:t>
                </a:r>
                <a:r>
                  <a:rPr lang="en-US" sz="2400" dirty="0" err="1">
                    <a:effectLst/>
                    <a:latin typeface="Arial" pitchFamily="34" charset="0"/>
                    <a:ea typeface="Calibri" panose="020F0502020204030204" pitchFamily="34" charset="0"/>
                    <a:cs typeface="Arial" pitchFamily="34" charset="0"/>
                  </a:rPr>
                  <a:t>dữ</a:t>
                </a:r>
                <a:r>
                  <a:rPr lang="en-US" sz="2400" dirty="0">
                    <a:effectLst/>
                    <a:latin typeface="Arial" pitchFamily="34" charset="0"/>
                    <a:ea typeface="Calibri" panose="020F0502020204030204" pitchFamily="34" charset="0"/>
                    <a:cs typeface="Arial" pitchFamily="34" charset="0"/>
                  </a:rPr>
                  <a:t> </a:t>
                </a:r>
                <a:r>
                  <a:rPr lang="en-US" sz="2400" dirty="0" err="1">
                    <a:effectLst/>
                    <a:latin typeface="Arial" pitchFamily="34" charset="0"/>
                    <a:ea typeface="Calibri" panose="020F0502020204030204" pitchFamily="34" charset="0"/>
                    <a:cs typeface="Arial" pitchFamily="34" charset="0"/>
                  </a:rPr>
                  <a:t>liệu</a:t>
                </a:r>
                <a:r>
                  <a:rPr lang="en-US" sz="2400" dirty="0">
                    <a:effectLst/>
                    <a:latin typeface="Arial" pitchFamily="34" charset="0"/>
                    <a:ea typeface="Calibri" panose="020F0502020204030204" pitchFamily="34" charset="0"/>
                    <a:cs typeface="Arial" pitchFamily="34" charset="0"/>
                  </a:rPr>
                  <a:t> </a:t>
                </a:r>
                <a:r>
                  <a:rPr lang="en-US" sz="2400" dirty="0" err="1">
                    <a:effectLst/>
                    <a:latin typeface="Arial" pitchFamily="34" charset="0"/>
                    <a:ea typeface="Calibri" panose="020F0502020204030204" pitchFamily="34" charset="0"/>
                    <a:cs typeface="Arial" pitchFamily="34" charset="0"/>
                  </a:rPr>
                  <a:t>của</a:t>
                </a:r>
                <a:r>
                  <a:rPr lang="en-US" sz="2400" dirty="0">
                    <a:effectLst/>
                    <a:latin typeface="Arial" pitchFamily="34" charset="0"/>
                    <a:ea typeface="Calibri" panose="020F0502020204030204" pitchFamily="34" charset="0"/>
                    <a:cs typeface="Arial" pitchFamily="34" charset="0"/>
                  </a:rPr>
                  <a:t> </a:t>
                </a:r>
                <a:r>
                  <a:rPr lang="en-US" sz="2400" dirty="0" err="1">
                    <a:effectLst/>
                    <a:latin typeface="Arial" pitchFamily="34" charset="0"/>
                    <a:ea typeface="Calibri" panose="020F0502020204030204" pitchFamily="34" charset="0"/>
                    <a:cs typeface="Arial" pitchFamily="34" charset="0"/>
                  </a:rPr>
                  <a:t>keypoint</a:t>
                </a:r>
                <a:r>
                  <a:rPr lang="en-US" sz="2400" dirty="0">
                    <a:effectLst/>
                    <a:latin typeface="Arial" pitchFamily="34" charset="0"/>
                    <a:ea typeface="Calibri" panose="020F0502020204030204" pitchFamily="34" charset="0"/>
                    <a:cs typeface="Arial" pitchFamily="34" charset="0"/>
                  </a:rPr>
                  <a:t> </a:t>
                </a:r>
                <a:r>
                  <a:rPr lang="en-US" sz="2400" dirty="0" err="1">
                    <a:effectLst/>
                    <a:latin typeface="Arial" pitchFamily="34" charset="0"/>
                    <a:ea typeface="Calibri" panose="020F0502020204030204" pitchFamily="34" charset="0"/>
                    <a:cs typeface="Arial" pitchFamily="34" charset="0"/>
                  </a:rPr>
                  <a:t>từ</a:t>
                </a:r>
                <a:r>
                  <a:rPr lang="en-US" sz="2400" dirty="0">
                    <a:effectLst/>
                    <a:latin typeface="Arial" pitchFamily="34" charset="0"/>
                    <a:ea typeface="Calibri" panose="020F0502020204030204" pitchFamily="34" charset="0"/>
                    <a:cs typeface="Arial" pitchFamily="34" charset="0"/>
                  </a:rPr>
                  <a:t> </a:t>
                </a:r>
                <a:r>
                  <a:rPr lang="en-US" sz="2400" dirty="0" err="1">
                    <a:effectLst/>
                    <a:latin typeface="Arial" pitchFamily="34" charset="0"/>
                    <a:ea typeface="Calibri" panose="020F0502020204030204" pitchFamily="34" charset="0"/>
                    <a:cs typeface="Arial" pitchFamily="34" charset="0"/>
                  </a:rPr>
                  <a:t>hình</a:t>
                </a:r>
                <a:r>
                  <a:rPr lang="en-US" sz="2400" dirty="0">
                    <a:effectLst/>
                    <a:latin typeface="Arial" pitchFamily="34" charset="0"/>
                    <a:ea typeface="Calibri" panose="020F0502020204030204" pitchFamily="34" charset="0"/>
                    <a:cs typeface="Arial" pitchFamily="34" charset="0"/>
                  </a:rPr>
                  <a:t> </a:t>
                </a:r>
                <a:r>
                  <a:rPr lang="en-US" sz="2400" dirty="0" err="1">
                    <a:effectLst/>
                    <a:latin typeface="Arial" pitchFamily="34" charset="0"/>
                    <a:ea typeface="Calibri" panose="020F0502020204030204" pitchFamily="34" charset="0"/>
                    <a:cs typeface="Arial" pitchFamily="34" charset="0"/>
                  </a:rPr>
                  <a:t>ảnh</a:t>
                </a:r>
                <a:r>
                  <a:rPr lang="en-US" sz="2400" dirty="0">
                    <a:effectLst/>
                    <a:latin typeface="Arial" pitchFamily="34" charset="0"/>
                    <a:ea typeface="Calibri" panose="020F0502020204030204" pitchFamily="34" charset="0"/>
                    <a:cs typeface="Arial" pitchFamily="34" charset="0"/>
                  </a:rPr>
                  <a:t> </a:t>
                </a:r>
                <a:r>
                  <a:rPr lang="en-US" sz="2400" dirty="0" err="1">
                    <a:effectLst/>
                    <a:latin typeface="Arial" pitchFamily="34" charset="0"/>
                    <a:ea typeface="Calibri" panose="020F0502020204030204" pitchFamily="34" charset="0"/>
                    <a:cs typeface="Arial" pitchFamily="34" charset="0"/>
                  </a:rPr>
                  <a:t>huấn</a:t>
                </a:r>
                <a:r>
                  <a:rPr lang="en-US" sz="2400" dirty="0">
                    <a:effectLst/>
                    <a:latin typeface="Arial" pitchFamily="34" charset="0"/>
                    <a:ea typeface="Calibri" panose="020F0502020204030204" pitchFamily="34" charset="0"/>
                    <a:cs typeface="Arial" pitchFamily="34" charset="0"/>
                  </a:rPr>
                  <a:t> </a:t>
                </a:r>
                <a:r>
                  <a:rPr lang="en-US" sz="2400" dirty="0" err="1">
                    <a:effectLst/>
                    <a:latin typeface="Arial" pitchFamily="34" charset="0"/>
                    <a:ea typeface="Calibri" panose="020F0502020204030204" pitchFamily="34" charset="0"/>
                    <a:cs typeface="Arial" pitchFamily="34" charset="0"/>
                  </a:rPr>
                  <a:t>luyện</a:t>
                </a:r>
                <a:r>
                  <a:rPr lang="en-US" sz="2400" dirty="0">
                    <a:effectLst/>
                    <a:latin typeface="Arial" pitchFamily="34" charset="0"/>
                    <a:ea typeface="Calibri" panose="020F0502020204030204" pitchFamily="34" charset="0"/>
                    <a:cs typeface="Arial" pitchFamily="34" charset="0"/>
                  </a:rPr>
                  <a:t>. </a:t>
                </a:r>
                <a:r>
                  <a:rPr lang="en-US" sz="2400" dirty="0" err="1">
                    <a:effectLst/>
                    <a:latin typeface="Arial" pitchFamily="34" charset="0"/>
                    <a:ea typeface="Calibri" panose="020F0502020204030204" pitchFamily="34" charset="0"/>
                    <a:cs typeface="Arial" pitchFamily="34" charset="0"/>
                  </a:rPr>
                  <a:t>Điểm</a:t>
                </a:r>
                <a:r>
                  <a:rPr lang="en-US" sz="2400" dirty="0">
                    <a:effectLst/>
                    <a:latin typeface="Arial" pitchFamily="34" charset="0"/>
                    <a:ea typeface="Calibri" panose="020F0502020204030204" pitchFamily="34" charset="0"/>
                    <a:cs typeface="Arial" pitchFamily="34" charset="0"/>
                  </a:rPr>
                  <a:t> </a:t>
                </a:r>
                <a:r>
                  <a:rPr lang="en-US" sz="2400" dirty="0" err="1">
                    <a:effectLst/>
                    <a:latin typeface="Arial" pitchFamily="34" charset="0"/>
                    <a:ea typeface="Calibri" panose="020F0502020204030204" pitchFamily="34" charset="0"/>
                    <a:cs typeface="Arial" pitchFamily="34" charset="0"/>
                  </a:rPr>
                  <a:t>hàng</a:t>
                </a:r>
                <a:r>
                  <a:rPr lang="en-US" sz="2400" dirty="0">
                    <a:effectLst/>
                    <a:latin typeface="Arial" pitchFamily="34" charset="0"/>
                    <a:ea typeface="Calibri" panose="020F0502020204030204" pitchFamily="34" charset="0"/>
                    <a:cs typeface="Arial" pitchFamily="34" charset="0"/>
                  </a:rPr>
                  <a:t> </a:t>
                </a:r>
                <a:r>
                  <a:rPr lang="en-US" sz="2400" dirty="0" err="1">
                    <a:effectLst/>
                    <a:latin typeface="Arial" pitchFamily="34" charset="0"/>
                    <a:ea typeface="Calibri" panose="020F0502020204030204" pitchFamily="34" charset="0"/>
                    <a:cs typeface="Arial" pitchFamily="34" charset="0"/>
                  </a:rPr>
                  <a:t>xóm</a:t>
                </a:r>
                <a:r>
                  <a:rPr lang="en-US" sz="2400" dirty="0">
                    <a:effectLst/>
                    <a:latin typeface="Arial" pitchFamily="34" charset="0"/>
                    <a:ea typeface="Calibri" panose="020F0502020204030204" pitchFamily="34" charset="0"/>
                    <a:cs typeface="Arial" pitchFamily="34" charset="0"/>
                  </a:rPr>
                  <a:t> </a:t>
                </a:r>
                <a:r>
                  <a:rPr lang="en-US" sz="2400" dirty="0" err="1">
                    <a:effectLst/>
                    <a:latin typeface="Arial" pitchFamily="34" charset="0"/>
                    <a:ea typeface="Calibri" panose="020F0502020204030204" pitchFamily="34" charset="0"/>
                    <a:cs typeface="Arial" pitchFamily="34" charset="0"/>
                  </a:rPr>
                  <a:t>gần</a:t>
                </a:r>
                <a:r>
                  <a:rPr lang="en-US" sz="2400" dirty="0">
                    <a:effectLst/>
                    <a:latin typeface="Arial" pitchFamily="34" charset="0"/>
                    <a:ea typeface="Calibri" panose="020F0502020204030204" pitchFamily="34" charset="0"/>
                    <a:cs typeface="Arial" pitchFamily="34" charset="0"/>
                  </a:rPr>
                  <a:t> </a:t>
                </a:r>
                <a:r>
                  <a:rPr lang="en-US" sz="2400" dirty="0" err="1">
                    <a:effectLst/>
                    <a:latin typeface="Arial" pitchFamily="34" charset="0"/>
                    <a:ea typeface="Calibri" panose="020F0502020204030204" pitchFamily="34" charset="0"/>
                    <a:cs typeface="Arial" pitchFamily="34" charset="0"/>
                  </a:rPr>
                  <a:t>nhất</a:t>
                </a:r>
                <a:r>
                  <a:rPr lang="en-US" sz="2400" dirty="0">
                    <a:effectLst/>
                    <a:latin typeface="Arial" pitchFamily="34" charset="0"/>
                    <a:ea typeface="Calibri" panose="020F0502020204030204" pitchFamily="34" charset="0"/>
                    <a:cs typeface="Arial" pitchFamily="34" charset="0"/>
                  </a:rPr>
                  <a:t> </a:t>
                </a:r>
                <a:r>
                  <a:rPr lang="en-US" sz="2400" dirty="0" err="1">
                    <a:effectLst/>
                    <a:latin typeface="Arial" pitchFamily="34" charset="0"/>
                    <a:ea typeface="Calibri" panose="020F0502020204030204" pitchFamily="34" charset="0"/>
                    <a:cs typeface="Arial" pitchFamily="34" charset="0"/>
                  </a:rPr>
                  <a:t>đƣợc</a:t>
                </a:r>
                <a:r>
                  <a:rPr lang="en-US" sz="2400" dirty="0">
                    <a:effectLst/>
                    <a:latin typeface="Arial" pitchFamily="34" charset="0"/>
                    <a:ea typeface="Calibri" panose="020F0502020204030204" pitchFamily="34" charset="0"/>
                    <a:cs typeface="Arial" pitchFamily="34" charset="0"/>
                  </a:rPr>
                  <a:t> </a:t>
                </a:r>
                <a:r>
                  <a:rPr lang="en-US" sz="2400" dirty="0" err="1">
                    <a:effectLst/>
                    <a:latin typeface="Arial" pitchFamily="34" charset="0"/>
                    <a:ea typeface="Calibri" panose="020F0502020204030204" pitchFamily="34" charset="0"/>
                    <a:cs typeface="Arial" pitchFamily="34" charset="0"/>
                  </a:rPr>
                  <a:t>định</a:t>
                </a:r>
                <a:r>
                  <a:rPr lang="en-US" sz="2400" dirty="0">
                    <a:effectLst/>
                    <a:latin typeface="Arial" pitchFamily="34" charset="0"/>
                    <a:ea typeface="Calibri" panose="020F0502020204030204" pitchFamily="34" charset="0"/>
                    <a:cs typeface="Arial" pitchFamily="34" charset="0"/>
                  </a:rPr>
                  <a:t> </a:t>
                </a:r>
                <a:r>
                  <a:rPr lang="en-US" sz="2400" dirty="0" err="1">
                    <a:effectLst/>
                    <a:latin typeface="Arial" pitchFamily="34" charset="0"/>
                    <a:ea typeface="Calibri" panose="020F0502020204030204" pitchFamily="34" charset="0"/>
                    <a:cs typeface="Arial" pitchFamily="34" charset="0"/>
                  </a:rPr>
                  <a:t>nghĩa</a:t>
                </a:r>
                <a:r>
                  <a:rPr lang="en-US" sz="2400" dirty="0">
                    <a:effectLst/>
                    <a:latin typeface="Arial" pitchFamily="34" charset="0"/>
                    <a:ea typeface="Calibri" panose="020F0502020204030204" pitchFamily="34" charset="0"/>
                    <a:cs typeface="Arial" pitchFamily="34" charset="0"/>
                  </a:rPr>
                  <a:t> </a:t>
                </a:r>
                <a:r>
                  <a:rPr lang="en-US" sz="2400" dirty="0" err="1">
                    <a:effectLst/>
                    <a:latin typeface="Arial" pitchFamily="34" charset="0"/>
                    <a:ea typeface="Calibri" panose="020F0502020204030204" pitchFamily="34" charset="0"/>
                    <a:cs typeface="Arial" pitchFamily="34" charset="0"/>
                  </a:rPr>
                  <a:t>là</a:t>
                </a:r>
                <a:r>
                  <a:rPr lang="en-US" sz="2400" dirty="0">
                    <a:effectLst/>
                    <a:latin typeface="Arial" pitchFamily="34" charset="0"/>
                    <a:ea typeface="Calibri" panose="020F0502020204030204" pitchFamily="34" charset="0"/>
                    <a:cs typeface="Arial" pitchFamily="34" charset="0"/>
                  </a:rPr>
                  <a:t> </a:t>
                </a:r>
                <a:r>
                  <a:rPr lang="en-US" sz="2400" dirty="0" err="1">
                    <a:effectLst/>
                    <a:latin typeface="Arial" pitchFamily="34" charset="0"/>
                    <a:ea typeface="Calibri" panose="020F0502020204030204" pitchFamily="34" charset="0"/>
                    <a:cs typeface="Arial" pitchFamily="34" charset="0"/>
                  </a:rPr>
                  <a:t>các</a:t>
                </a:r>
                <a:r>
                  <a:rPr lang="en-US" sz="2400" dirty="0">
                    <a:effectLst/>
                    <a:latin typeface="Arial" pitchFamily="34" charset="0"/>
                    <a:ea typeface="Calibri" panose="020F0502020204030204" pitchFamily="34" charset="0"/>
                    <a:cs typeface="Arial" pitchFamily="34" charset="0"/>
                  </a:rPr>
                  <a:t> </a:t>
                </a:r>
                <a:r>
                  <a:rPr lang="en-US" sz="2400" dirty="0" err="1">
                    <a:effectLst/>
                    <a:latin typeface="Arial" pitchFamily="34" charset="0"/>
                    <a:ea typeface="Calibri" panose="020F0502020204030204" pitchFamily="34" charset="0"/>
                    <a:cs typeface="Arial" pitchFamily="34" charset="0"/>
                  </a:rPr>
                  <a:t>keypoint</a:t>
                </a:r>
                <a:r>
                  <a:rPr lang="en-US" sz="2400" dirty="0">
                    <a:effectLst/>
                    <a:latin typeface="Arial" pitchFamily="34" charset="0"/>
                    <a:ea typeface="Calibri" panose="020F0502020204030204" pitchFamily="34" charset="0"/>
                    <a:cs typeface="Arial" pitchFamily="34" charset="0"/>
                  </a:rPr>
                  <a:t> </a:t>
                </a:r>
                <a:r>
                  <a:rPr lang="en-US" sz="2400" dirty="0" err="1">
                    <a:effectLst/>
                    <a:latin typeface="Arial" pitchFamily="34" charset="0"/>
                    <a:ea typeface="Calibri" panose="020F0502020204030204" pitchFamily="34" charset="0"/>
                    <a:cs typeface="Arial" pitchFamily="34" charset="0"/>
                  </a:rPr>
                  <a:t>với</a:t>
                </a:r>
                <a:r>
                  <a:rPr lang="en-US" sz="2400" dirty="0">
                    <a:effectLst/>
                    <a:latin typeface="Arial" pitchFamily="34" charset="0"/>
                    <a:ea typeface="Calibri" panose="020F0502020204030204" pitchFamily="34" charset="0"/>
                    <a:cs typeface="Arial" pitchFamily="34" charset="0"/>
                  </a:rPr>
                  <a:t> </a:t>
                </a:r>
                <a:r>
                  <a:rPr lang="en-US" sz="2400" dirty="0" err="1">
                    <a:effectLst/>
                    <a:latin typeface="Arial" pitchFamily="34" charset="0"/>
                    <a:ea typeface="Calibri" panose="020F0502020204030204" pitchFamily="34" charset="0"/>
                    <a:cs typeface="Arial" pitchFamily="34" charset="0"/>
                  </a:rPr>
                  <a:t>khoảng</a:t>
                </a:r>
                <a:r>
                  <a:rPr lang="en-US" sz="2400" dirty="0">
                    <a:effectLst/>
                    <a:latin typeface="Arial" pitchFamily="34" charset="0"/>
                    <a:ea typeface="Calibri" panose="020F0502020204030204" pitchFamily="34" charset="0"/>
                    <a:cs typeface="Arial" pitchFamily="34" charset="0"/>
                  </a:rPr>
                  <a:t> </a:t>
                </a:r>
                <a:r>
                  <a:rPr lang="en-US" sz="2400" dirty="0" err="1">
                    <a:effectLst/>
                    <a:latin typeface="Arial" pitchFamily="34" charset="0"/>
                    <a:ea typeface="Calibri" panose="020F0502020204030204" pitchFamily="34" charset="0"/>
                    <a:cs typeface="Arial" pitchFamily="34" charset="0"/>
                  </a:rPr>
                  <a:t>cách</a:t>
                </a:r>
                <a:r>
                  <a:rPr lang="en-US" sz="2400" dirty="0">
                    <a:effectLst/>
                    <a:latin typeface="Arial" pitchFamily="34" charset="0"/>
                    <a:ea typeface="Calibri" panose="020F0502020204030204" pitchFamily="34" charset="0"/>
                    <a:cs typeface="Arial" pitchFamily="34" charset="0"/>
                  </a:rPr>
                  <a:t> </a:t>
                </a:r>
                <a:r>
                  <a:rPr lang="en-US" sz="2400" dirty="0" err="1">
                    <a:effectLst/>
                    <a:latin typeface="Arial" pitchFamily="34" charset="0"/>
                    <a:ea typeface="Calibri" panose="020F0502020204030204" pitchFamily="34" charset="0"/>
                    <a:cs typeface="Arial" pitchFamily="34" charset="0"/>
                  </a:rPr>
                  <a:t>Euclide</a:t>
                </a:r>
                <a:r>
                  <a:rPr lang="en-US" sz="2400" dirty="0">
                    <a:effectLst/>
                    <a:latin typeface="Arial" pitchFamily="34" charset="0"/>
                    <a:ea typeface="Calibri" panose="020F0502020204030204" pitchFamily="34" charset="0"/>
                    <a:cs typeface="Arial" pitchFamily="34" charset="0"/>
                  </a:rPr>
                  <a:t> </a:t>
                </a:r>
                <a:r>
                  <a:rPr lang="en-US" sz="2400" dirty="0" err="1">
                    <a:effectLst/>
                    <a:latin typeface="Arial" pitchFamily="34" charset="0"/>
                    <a:ea typeface="Calibri" panose="020F0502020204030204" pitchFamily="34" charset="0"/>
                    <a:cs typeface="Arial" pitchFamily="34" charset="0"/>
                  </a:rPr>
                  <a:t>tối</a:t>
                </a:r>
                <a:r>
                  <a:rPr lang="en-US" sz="2400" dirty="0">
                    <a:effectLst/>
                    <a:latin typeface="Arial" pitchFamily="34" charset="0"/>
                    <a:ea typeface="Calibri" panose="020F0502020204030204" pitchFamily="34" charset="0"/>
                    <a:cs typeface="Arial" pitchFamily="34" charset="0"/>
                  </a:rPr>
                  <a:t> </a:t>
                </a:r>
                <a:r>
                  <a:rPr lang="en-US" sz="2400" dirty="0" err="1">
                    <a:effectLst/>
                    <a:latin typeface="Arial" pitchFamily="34" charset="0"/>
                    <a:ea typeface="Calibri" panose="020F0502020204030204" pitchFamily="34" charset="0"/>
                    <a:cs typeface="Arial" pitchFamily="34" charset="0"/>
                  </a:rPr>
                  <a:t>thiểu</a:t>
                </a:r>
                <a:r>
                  <a:rPr lang="en-US" sz="2400" dirty="0">
                    <a:effectLst/>
                    <a:latin typeface="Arial" pitchFamily="34" charset="0"/>
                    <a:ea typeface="Calibri" panose="020F0502020204030204" pitchFamily="34" charset="0"/>
                    <a:cs typeface="Arial" pitchFamily="34" charset="0"/>
                  </a:rPr>
                  <a:t> </a:t>
                </a:r>
                <a:r>
                  <a:rPr lang="en-US" sz="2400" dirty="0" err="1">
                    <a:effectLst/>
                    <a:latin typeface="Arial" pitchFamily="34" charset="0"/>
                    <a:ea typeface="Calibri" panose="020F0502020204030204" pitchFamily="34" charset="0"/>
                    <a:cs typeface="Arial" pitchFamily="34" charset="0"/>
                  </a:rPr>
                  <a:t>đối</a:t>
                </a:r>
                <a:r>
                  <a:rPr lang="en-US" sz="2400" dirty="0">
                    <a:effectLst/>
                    <a:latin typeface="Arial" pitchFamily="34" charset="0"/>
                    <a:ea typeface="Calibri" panose="020F0502020204030204" pitchFamily="34" charset="0"/>
                    <a:cs typeface="Arial" pitchFamily="34" charset="0"/>
                  </a:rPr>
                  <a:t> </a:t>
                </a:r>
                <a:r>
                  <a:rPr lang="en-US" sz="2400" dirty="0" err="1">
                    <a:effectLst/>
                    <a:latin typeface="Arial" pitchFamily="34" charset="0"/>
                    <a:ea typeface="Calibri" panose="020F0502020204030204" pitchFamily="34" charset="0"/>
                    <a:cs typeface="Arial" pitchFamily="34" charset="0"/>
                  </a:rPr>
                  <a:t>với</a:t>
                </a:r>
                <a:r>
                  <a:rPr lang="en-US" sz="2400" dirty="0">
                    <a:effectLst/>
                    <a:latin typeface="Arial" pitchFamily="34" charset="0"/>
                    <a:ea typeface="Calibri" panose="020F0502020204030204" pitchFamily="34" charset="0"/>
                    <a:cs typeface="Arial" pitchFamily="34" charset="0"/>
                  </a:rPr>
                  <a:t> </a:t>
                </a:r>
                <a:r>
                  <a:rPr lang="en-US" sz="2400" dirty="0" err="1">
                    <a:effectLst/>
                    <a:latin typeface="Arial" pitchFamily="34" charset="0"/>
                    <a:ea typeface="Calibri" panose="020F0502020204030204" pitchFamily="34" charset="0"/>
                    <a:cs typeface="Arial" pitchFamily="34" charset="0"/>
                  </a:rPr>
                  <a:t>các</a:t>
                </a:r>
                <a:r>
                  <a:rPr lang="en-US" sz="2400" dirty="0">
                    <a:effectLst/>
                    <a:latin typeface="Arial" pitchFamily="34" charset="0"/>
                    <a:ea typeface="Calibri" panose="020F0502020204030204" pitchFamily="34" charset="0"/>
                    <a:cs typeface="Arial" pitchFamily="34" charset="0"/>
                  </a:rPr>
                  <a:t> vector </a:t>
                </a:r>
                <a:r>
                  <a:rPr lang="en-US" sz="2400" dirty="0" err="1">
                    <a:effectLst/>
                    <a:latin typeface="Arial" pitchFamily="34" charset="0"/>
                    <a:ea typeface="Calibri" panose="020F0502020204030204" pitchFamily="34" charset="0"/>
                    <a:cs typeface="Arial" pitchFamily="34" charset="0"/>
                  </a:rPr>
                  <a:t>mô</a:t>
                </a:r>
                <a:r>
                  <a:rPr lang="en-US" sz="2400" dirty="0">
                    <a:effectLst/>
                    <a:latin typeface="Arial" pitchFamily="34" charset="0"/>
                    <a:ea typeface="Calibri" panose="020F0502020204030204" pitchFamily="34" charset="0"/>
                    <a:cs typeface="Arial" pitchFamily="34" charset="0"/>
                  </a:rPr>
                  <a:t> </a:t>
                </a:r>
                <a:r>
                  <a:rPr lang="en-US" sz="2400" dirty="0" err="1">
                    <a:effectLst/>
                    <a:latin typeface="Arial" pitchFamily="34" charset="0"/>
                    <a:ea typeface="Calibri" panose="020F0502020204030204" pitchFamily="34" charset="0"/>
                    <a:cs typeface="Arial" pitchFamily="34" charset="0"/>
                  </a:rPr>
                  <a:t>tả</a:t>
                </a:r>
                <a:r>
                  <a:rPr lang="en-US" sz="2400" dirty="0">
                    <a:effectLst/>
                    <a:latin typeface="Arial" pitchFamily="34" charset="0"/>
                    <a:ea typeface="Calibri" panose="020F0502020204030204" pitchFamily="34" charset="0"/>
                    <a:cs typeface="Arial" pitchFamily="34" charset="0"/>
                  </a:rPr>
                  <a:t> </a:t>
                </a:r>
                <a:r>
                  <a:rPr lang="en-US" sz="2400" dirty="0" err="1">
                    <a:effectLst/>
                    <a:latin typeface="Arial" pitchFamily="34" charset="0"/>
                    <a:ea typeface="Calibri" panose="020F0502020204030204" pitchFamily="34" charset="0"/>
                    <a:cs typeface="Arial" pitchFamily="34" charset="0"/>
                  </a:rPr>
                  <a:t>bất</a:t>
                </a:r>
                <a:r>
                  <a:rPr lang="en-US" sz="2400" dirty="0">
                    <a:effectLst/>
                    <a:latin typeface="Arial" pitchFamily="34" charset="0"/>
                    <a:ea typeface="Calibri" panose="020F0502020204030204" pitchFamily="34" charset="0"/>
                    <a:cs typeface="Arial" pitchFamily="34" charset="0"/>
                  </a:rPr>
                  <a:t> </a:t>
                </a:r>
                <a:r>
                  <a:rPr lang="en-US" sz="2400" dirty="0" err="1">
                    <a:effectLst/>
                    <a:latin typeface="Arial" pitchFamily="34" charset="0"/>
                    <a:ea typeface="Calibri" panose="020F0502020204030204" pitchFamily="34" charset="0"/>
                    <a:cs typeface="Arial" pitchFamily="34" charset="0"/>
                  </a:rPr>
                  <a:t>biến</a:t>
                </a:r>
                <a:r>
                  <a:rPr lang="en-US" sz="2400" dirty="0">
                    <a:effectLst/>
                    <a:latin typeface="Arial" pitchFamily="34" charset="0"/>
                    <a:ea typeface="Calibri" panose="020F0502020204030204" pitchFamily="34" charset="0"/>
                    <a:cs typeface="Arial" pitchFamily="34" charset="0"/>
                  </a:rPr>
                  <a:t>.</a:t>
                </a:r>
              </a:p>
              <a:p>
                <a:pPr algn="just"/>
                <a:r>
                  <a:rPr lang="en-US" sz="2400" dirty="0" smtClean="0">
                    <a:effectLst/>
                    <a:latin typeface="Arial" pitchFamily="34" charset="0"/>
                    <a:ea typeface="Calibri" panose="020F0502020204030204" pitchFamily="34" charset="0"/>
                    <a:cs typeface="Arial" pitchFamily="34" charset="0"/>
                  </a:rPr>
                  <a:t>*</a:t>
                </a:r>
                <a:r>
                  <a:rPr lang="en-US" sz="2400" dirty="0" err="1">
                    <a:latin typeface="Arial" pitchFamily="34" charset="0"/>
                    <a:ea typeface="Calibri" panose="020F0502020204030204" pitchFamily="34" charset="0"/>
                    <a:cs typeface="Arial" pitchFamily="34" charset="0"/>
                  </a:rPr>
                  <a:t>K</a:t>
                </a:r>
                <a:r>
                  <a:rPr lang="en-US" sz="2400" dirty="0" err="1" smtClean="0">
                    <a:effectLst/>
                    <a:latin typeface="Arial" pitchFamily="34" charset="0"/>
                    <a:ea typeface="Calibri" panose="020F0502020204030204" pitchFamily="34" charset="0"/>
                    <a:cs typeface="Arial" pitchFamily="34" charset="0"/>
                  </a:rPr>
                  <a:t>hoảng</a:t>
                </a:r>
                <a:r>
                  <a:rPr lang="en-US" sz="2400" dirty="0" smtClean="0">
                    <a:effectLst/>
                    <a:latin typeface="Arial" pitchFamily="34" charset="0"/>
                    <a:ea typeface="Calibri" panose="020F0502020204030204" pitchFamily="34" charset="0"/>
                    <a:cs typeface="Arial" pitchFamily="34" charset="0"/>
                  </a:rPr>
                  <a:t> </a:t>
                </a:r>
                <a:r>
                  <a:rPr lang="en-US" sz="2400" dirty="0" err="1">
                    <a:effectLst/>
                    <a:latin typeface="Arial" pitchFamily="34" charset="0"/>
                    <a:ea typeface="Calibri" panose="020F0502020204030204" pitchFamily="34" charset="0"/>
                    <a:cs typeface="Arial" pitchFamily="34" charset="0"/>
                  </a:rPr>
                  <a:t>cách</a:t>
                </a:r>
                <a:r>
                  <a:rPr lang="en-US" sz="2400" dirty="0">
                    <a:effectLst/>
                    <a:latin typeface="Arial" pitchFamily="34" charset="0"/>
                    <a:ea typeface="Calibri" panose="020F0502020204030204" pitchFamily="34" charset="0"/>
                    <a:cs typeface="Arial" pitchFamily="34" charset="0"/>
                  </a:rPr>
                  <a:t> </a:t>
                </a:r>
                <a:r>
                  <a:rPr lang="en-US" sz="2400" dirty="0" err="1">
                    <a:effectLst/>
                    <a:latin typeface="Arial" pitchFamily="34" charset="0"/>
                    <a:ea typeface="Calibri" panose="020F0502020204030204" pitchFamily="34" charset="0"/>
                    <a:cs typeface="Arial" pitchFamily="34" charset="0"/>
                  </a:rPr>
                  <a:t>Euclide</a:t>
                </a:r>
                <a:r>
                  <a:rPr lang="en-US" sz="2400" dirty="0">
                    <a:effectLst/>
                    <a:latin typeface="Arial" pitchFamily="34" charset="0"/>
                    <a:ea typeface="Calibri" panose="020F0502020204030204" pitchFamily="34" charset="0"/>
                    <a:cs typeface="Arial" pitchFamily="34" charset="0"/>
                  </a:rPr>
                  <a:t>:</a:t>
                </a:r>
              </a:p>
              <a:p>
                <a:pPr marL="29210" marR="0" algn="just">
                  <a:spcBef>
                    <a:spcPts val="0"/>
                  </a:spcBef>
                </a:pPr>
                <a:r>
                  <a:rPr lang="en-US" sz="2400" i="1" dirty="0" err="1">
                    <a:effectLst/>
                    <a:latin typeface="Arial" pitchFamily="34" charset="0"/>
                    <a:ea typeface="Times New Roman" panose="02020603050405020304" pitchFamily="18" charset="0"/>
                    <a:cs typeface="Arial" pitchFamily="34" charset="0"/>
                  </a:rPr>
                  <a:t>d</a:t>
                </a:r>
                <a:r>
                  <a:rPr lang="en-US" sz="2400" i="1" baseline="-25000" dirty="0" err="1">
                    <a:effectLst/>
                    <a:latin typeface="Arial" pitchFamily="34" charset="0"/>
                    <a:ea typeface="Times New Roman" panose="02020603050405020304" pitchFamily="18" charset="0"/>
                    <a:cs typeface="Arial" pitchFamily="34" charset="0"/>
                  </a:rPr>
                  <a:t>st</a:t>
                </a:r>
                <a:r>
                  <a:rPr lang="en-US" sz="2400" i="1" dirty="0">
                    <a:effectLst/>
                    <a:latin typeface="Arial" pitchFamily="34" charset="0"/>
                    <a:ea typeface="Times New Roman" panose="02020603050405020304" pitchFamily="18" charset="0"/>
                    <a:cs typeface="Arial" pitchFamily="34" charset="0"/>
                  </a:rPr>
                  <a:t>  </a:t>
                </a:r>
                <a:r>
                  <a:rPr lang="en-US" sz="2400" dirty="0">
                    <a:effectLst/>
                    <a:latin typeface="Arial" pitchFamily="34" charset="0"/>
                    <a:ea typeface="Symbol" panose="05050102010706020507" pitchFamily="18" charset="2"/>
                    <a:cs typeface="Arial" pitchFamily="34" charset="0"/>
                  </a:rPr>
                  <a:t>= </a:t>
                </a:r>
                <a14:m>
                  <m:oMath xmlns:m="http://schemas.openxmlformats.org/officeDocument/2006/math">
                    <m:rad>
                      <m:radPr>
                        <m:degHide m:val="on"/>
                        <m:ctrlPr>
                          <a:rPr lang="en-US" sz="2400" i="1">
                            <a:effectLst/>
                            <a:latin typeface="Cambria Math"/>
                            <a:ea typeface="Symbol" panose="05050102010706020507" pitchFamily="18" charset="2"/>
                            <a:cs typeface="Times New Roman" panose="02020603050405020304" pitchFamily="18" charset="0"/>
                          </a:rPr>
                        </m:ctrlPr>
                      </m:radPr>
                      <m:deg/>
                      <m:e>
                        <m:r>
                          <a:rPr lang="en-US" sz="2400" i="1">
                            <a:effectLst/>
                            <a:latin typeface="Cambria Math" panose="02040503050406030204" pitchFamily="18" charset="0"/>
                            <a:ea typeface="Symbol" panose="05050102010706020507" pitchFamily="18" charset="2"/>
                            <a:cs typeface="Times New Roman" panose="02020603050405020304" pitchFamily="18" charset="0"/>
                          </a:rPr>
                          <m:t>(</m:t>
                        </m:r>
                        <m:r>
                          <a:rPr lang="en-US" sz="2400" i="1">
                            <a:effectLst/>
                            <a:latin typeface="Cambria Math" panose="02040503050406030204" pitchFamily="18" charset="0"/>
                            <a:ea typeface="Symbol" panose="05050102010706020507" pitchFamily="18" charset="2"/>
                            <a:cs typeface="Times New Roman" panose="02020603050405020304" pitchFamily="18" charset="0"/>
                          </a:rPr>
                          <m:t>𝑥𝑠</m:t>
                        </m:r>
                        <m:r>
                          <a:rPr lang="en-US" sz="2400" i="1">
                            <a:effectLst/>
                            <a:latin typeface="Cambria Math" panose="02040503050406030204" pitchFamily="18" charset="0"/>
                            <a:ea typeface="Symbol" panose="05050102010706020507" pitchFamily="18" charset="2"/>
                            <a:cs typeface="Times New Roman" panose="02020603050405020304" pitchFamily="18" charset="0"/>
                          </a:rPr>
                          <m:t>−</m:t>
                        </m:r>
                        <m:r>
                          <a:rPr lang="en-US" sz="2400" i="1">
                            <a:effectLst/>
                            <a:latin typeface="Cambria Math" panose="02040503050406030204" pitchFamily="18" charset="0"/>
                            <a:ea typeface="Symbol" panose="05050102010706020507" pitchFamily="18" charset="2"/>
                            <a:cs typeface="Times New Roman" panose="02020603050405020304" pitchFamily="18" charset="0"/>
                          </a:rPr>
                          <m:t>𝑦𝑡</m:t>
                        </m:r>
                        <m:r>
                          <a:rPr lang="en-US" sz="2400" i="1">
                            <a:effectLst/>
                            <a:latin typeface="Cambria Math" panose="02040503050406030204" pitchFamily="18" charset="0"/>
                            <a:ea typeface="Symbol" panose="05050102010706020507" pitchFamily="18" charset="2"/>
                            <a:cs typeface="Times New Roman" panose="02020603050405020304" pitchFamily="18" charset="0"/>
                          </a:rPr>
                          <m:t>)(</m:t>
                        </m:r>
                        <m:r>
                          <a:rPr lang="en-US" sz="2400" i="1">
                            <a:effectLst/>
                            <a:latin typeface="Cambria Math" panose="02040503050406030204" pitchFamily="18" charset="0"/>
                            <a:ea typeface="Symbol" panose="05050102010706020507" pitchFamily="18" charset="2"/>
                            <a:cs typeface="Times New Roman" panose="02020603050405020304" pitchFamily="18" charset="0"/>
                          </a:rPr>
                          <m:t>𝑥𝑠</m:t>
                        </m:r>
                        <m:r>
                          <a:rPr lang="en-US" sz="2400" i="1">
                            <a:effectLst/>
                            <a:latin typeface="Cambria Math" panose="02040503050406030204" pitchFamily="18" charset="0"/>
                            <a:ea typeface="Symbol" panose="05050102010706020507" pitchFamily="18" charset="2"/>
                            <a:cs typeface="Times New Roman" panose="02020603050405020304" pitchFamily="18" charset="0"/>
                          </a:rPr>
                          <m:t>−</m:t>
                        </m:r>
                        <m:r>
                          <a:rPr lang="en-US" sz="2400" i="1">
                            <a:effectLst/>
                            <a:latin typeface="Cambria Math" panose="02040503050406030204" pitchFamily="18" charset="0"/>
                            <a:ea typeface="Symbol" panose="05050102010706020507" pitchFamily="18" charset="2"/>
                            <a:cs typeface="Times New Roman" panose="02020603050405020304" pitchFamily="18" charset="0"/>
                          </a:rPr>
                          <m:t>𝑦𝑡</m:t>
                        </m:r>
                        <m:r>
                          <a:rPr lang="en-US" sz="2400" i="1">
                            <a:effectLst/>
                            <a:latin typeface="Cambria Math" panose="02040503050406030204" pitchFamily="18" charset="0"/>
                            <a:ea typeface="Symbol" panose="05050102010706020507" pitchFamily="18" charset="2"/>
                            <a:cs typeface="Times New Roman" panose="02020603050405020304" pitchFamily="18" charset="0"/>
                          </a:rPr>
                          <m:t>)</m:t>
                        </m:r>
                      </m:e>
                    </m:rad>
                  </m:oMath>
                </a14:m>
                <a:r>
                  <a:rPr lang="en-US" sz="2400" dirty="0">
                    <a:effectLst/>
                    <a:latin typeface="Arial" pitchFamily="34" charset="0"/>
                    <a:ea typeface="Symbol" panose="05050102010706020507" pitchFamily="18" charset="2"/>
                    <a:cs typeface="Arial" pitchFamily="34" charset="0"/>
                  </a:rPr>
                  <a:t>  </a:t>
                </a:r>
                <a:r>
                  <a:rPr lang="en-US" sz="2400" dirty="0" err="1">
                    <a:effectLst/>
                    <a:latin typeface="Arial" panose="020B0604020202020204" pitchFamily="34" charset="0"/>
                    <a:ea typeface="Calibri" panose="020F0502020204030204" pitchFamily="34" charset="0"/>
                    <a:cs typeface="Arial" pitchFamily="34" charset="0"/>
                  </a:rPr>
                  <a:t>khoảng</a:t>
                </a:r>
                <a:r>
                  <a:rPr lang="en-US" sz="2400" dirty="0">
                    <a:effectLst/>
                    <a:latin typeface="Arial" panose="020B0604020202020204" pitchFamily="34" charset="0"/>
                    <a:ea typeface="Calibri" panose="020F0502020204030204" pitchFamily="34" charset="0"/>
                    <a:cs typeface="Arial" pitchFamily="34" charset="0"/>
                  </a:rPr>
                  <a:t> </a:t>
                </a:r>
                <a:r>
                  <a:rPr lang="en-US" sz="2400" dirty="0" err="1">
                    <a:effectLst/>
                    <a:latin typeface="Arial" panose="020B0604020202020204" pitchFamily="34" charset="0"/>
                    <a:ea typeface="Calibri" panose="020F0502020204030204" pitchFamily="34" charset="0"/>
                    <a:cs typeface="Arial" pitchFamily="34" charset="0"/>
                  </a:rPr>
                  <a:t>cách</a:t>
                </a:r>
                <a:r>
                  <a:rPr lang="en-US" sz="2400" dirty="0">
                    <a:effectLst/>
                    <a:latin typeface="Arial" panose="020B0604020202020204" pitchFamily="34" charset="0"/>
                    <a:ea typeface="Calibri" panose="020F0502020204030204" pitchFamily="34" charset="0"/>
                    <a:cs typeface="Arial" pitchFamily="34" charset="0"/>
                  </a:rPr>
                  <a:t> </a:t>
                </a:r>
                <a:r>
                  <a:rPr lang="en-US" sz="2400" dirty="0" err="1">
                    <a:effectLst/>
                    <a:latin typeface="Arial" panose="020B0604020202020204" pitchFamily="34" charset="0"/>
                    <a:ea typeface="Calibri" panose="020F0502020204030204" pitchFamily="34" charset="0"/>
                    <a:cs typeface="Arial" pitchFamily="34" charset="0"/>
                  </a:rPr>
                  <a:t>bé</a:t>
                </a:r>
                <a:r>
                  <a:rPr lang="en-US" sz="2400" dirty="0">
                    <a:effectLst/>
                    <a:latin typeface="Arial" panose="020B0604020202020204" pitchFamily="34" charset="0"/>
                    <a:ea typeface="Calibri" panose="020F0502020204030204" pitchFamily="34" charset="0"/>
                    <a:cs typeface="Arial" pitchFamily="34" charset="0"/>
                  </a:rPr>
                  <a:t> </a:t>
                </a:r>
                <a:r>
                  <a:rPr lang="en-US" sz="2400" dirty="0" err="1">
                    <a:effectLst/>
                    <a:latin typeface="Arial" panose="020B0604020202020204" pitchFamily="34" charset="0"/>
                    <a:ea typeface="Calibri" panose="020F0502020204030204" pitchFamily="34" charset="0"/>
                    <a:cs typeface="Arial" pitchFamily="34" charset="0"/>
                  </a:rPr>
                  <a:t>hơn</a:t>
                </a:r>
                <a:r>
                  <a:rPr lang="en-US" sz="2400" dirty="0">
                    <a:effectLst/>
                    <a:latin typeface="Arial" panose="020B0604020202020204" pitchFamily="34" charset="0"/>
                    <a:ea typeface="Calibri" panose="020F0502020204030204" pitchFamily="34" charset="0"/>
                    <a:cs typeface="Arial" pitchFamily="34" charset="0"/>
                  </a:rPr>
                  <a:t> </a:t>
                </a:r>
                <a:r>
                  <a:rPr lang="en-US" sz="2400" dirty="0" err="1">
                    <a:effectLst/>
                    <a:latin typeface="Arial" panose="020B0604020202020204" pitchFamily="34" charset="0"/>
                    <a:ea typeface="Calibri" panose="020F0502020204030204" pitchFamily="34" charset="0"/>
                    <a:cs typeface="Arial" pitchFamily="34" charset="0"/>
                  </a:rPr>
                  <a:t>giá</a:t>
                </a:r>
                <a:r>
                  <a:rPr lang="en-US" sz="2400" dirty="0">
                    <a:effectLst/>
                    <a:latin typeface="Arial" panose="020B0604020202020204" pitchFamily="34" charset="0"/>
                    <a:ea typeface="Calibri" panose="020F0502020204030204" pitchFamily="34" charset="0"/>
                    <a:cs typeface="Arial" pitchFamily="34" charset="0"/>
                  </a:rPr>
                  <a:t> </a:t>
                </a:r>
                <a:r>
                  <a:rPr lang="en-US" sz="2400" dirty="0" err="1">
                    <a:effectLst/>
                    <a:latin typeface="Arial" panose="020B0604020202020204" pitchFamily="34" charset="0"/>
                    <a:ea typeface="Calibri" panose="020F0502020204030204" pitchFamily="34" charset="0"/>
                    <a:cs typeface="Arial" pitchFamily="34" charset="0"/>
                  </a:rPr>
                  <a:t>trị</a:t>
                </a:r>
                <a:r>
                  <a:rPr lang="en-US" sz="2400" dirty="0">
                    <a:effectLst/>
                    <a:latin typeface="Arial" panose="020B0604020202020204" pitchFamily="34" charset="0"/>
                    <a:ea typeface="Calibri" panose="020F0502020204030204" pitchFamily="34" charset="0"/>
                    <a:cs typeface="Arial" pitchFamily="34" charset="0"/>
                  </a:rPr>
                  <a:t> THRESHOLD </a:t>
                </a:r>
                <a:r>
                  <a:rPr lang="en-US" sz="2400" dirty="0" err="1">
                    <a:effectLst/>
                    <a:latin typeface="Arial" panose="020B0604020202020204" pitchFamily="34" charset="0"/>
                    <a:ea typeface="Calibri" panose="020F0502020204030204" pitchFamily="34" charset="0"/>
                    <a:cs typeface="Arial" pitchFamily="34" charset="0"/>
                  </a:rPr>
                  <a:t>nào</a:t>
                </a:r>
                <a:r>
                  <a:rPr lang="en-US" sz="2400" dirty="0">
                    <a:effectLst/>
                    <a:latin typeface="Arial" panose="020B0604020202020204" pitchFamily="34" charset="0"/>
                    <a:ea typeface="Calibri" panose="020F0502020204030204" pitchFamily="34" charset="0"/>
                    <a:cs typeface="Arial" pitchFamily="34" charset="0"/>
                  </a:rPr>
                  <a:t> </a:t>
                </a:r>
                <a:r>
                  <a:rPr lang="en-US" sz="2400" dirty="0" err="1">
                    <a:effectLst/>
                    <a:latin typeface="Arial" panose="020B0604020202020204" pitchFamily="34" charset="0"/>
                    <a:ea typeface="Calibri" panose="020F0502020204030204" pitchFamily="34" charset="0"/>
                    <a:cs typeface="Arial" pitchFamily="34" charset="0"/>
                  </a:rPr>
                  <a:t>đó</a:t>
                </a:r>
                <a:r>
                  <a:rPr lang="en-US" sz="2400" dirty="0">
                    <a:effectLst/>
                    <a:latin typeface="Arial" panose="020B0604020202020204" pitchFamily="34" charset="0"/>
                    <a:ea typeface="Calibri" panose="020F0502020204030204" pitchFamily="34" charset="0"/>
                    <a:cs typeface="Arial" pitchFamily="34" charset="0"/>
                  </a:rPr>
                  <a:t> </a:t>
                </a:r>
                <a:r>
                  <a:rPr lang="en-US" sz="2400" dirty="0" err="1" smtClean="0">
                    <a:effectLst/>
                    <a:latin typeface="Arial" panose="020B0604020202020204" pitchFamily="34" charset="0"/>
                    <a:ea typeface="Calibri" panose="020F0502020204030204" pitchFamily="34" charset="0"/>
                    <a:cs typeface="Arial" pitchFamily="34" charset="0"/>
                  </a:rPr>
                  <a:t>thì</a:t>
                </a:r>
                <a:r>
                  <a:rPr lang="en-US" sz="2400" dirty="0" smtClean="0">
                    <a:effectLst/>
                    <a:latin typeface="Arial" panose="020B0604020202020204" pitchFamily="34" charset="0"/>
                    <a:ea typeface="Calibri" panose="020F0502020204030204" pitchFamily="34" charset="0"/>
                    <a:cs typeface="Arial" pitchFamily="34" charset="0"/>
                  </a:rPr>
                  <a:t> </a:t>
                </a:r>
                <a:r>
                  <a:rPr lang="en-US" sz="2400" dirty="0" err="1">
                    <a:effectLst/>
                    <a:latin typeface="Arial" panose="020B0604020202020204" pitchFamily="34" charset="0"/>
                    <a:ea typeface="Calibri" panose="020F0502020204030204" pitchFamily="34" charset="0"/>
                    <a:cs typeface="Arial" pitchFamily="34" charset="0"/>
                  </a:rPr>
                  <a:t>chấp</a:t>
                </a:r>
                <a:r>
                  <a:rPr lang="en-US" sz="2400" dirty="0">
                    <a:effectLst/>
                    <a:latin typeface="Arial" panose="020B0604020202020204" pitchFamily="34" charset="0"/>
                    <a:ea typeface="Calibri" panose="020F0502020204030204" pitchFamily="34" charset="0"/>
                    <a:cs typeface="Arial" pitchFamily="34" charset="0"/>
                  </a:rPr>
                  <a:t> </a:t>
                </a:r>
                <a:r>
                  <a:rPr lang="en-US" sz="2400" dirty="0" err="1">
                    <a:effectLst/>
                    <a:latin typeface="Arial" panose="020B0604020202020204" pitchFamily="34" charset="0"/>
                    <a:ea typeface="Calibri" panose="020F0502020204030204" pitchFamily="34" charset="0"/>
                    <a:cs typeface="Arial" pitchFamily="34" charset="0"/>
                  </a:rPr>
                  <a:t>nhận</a:t>
                </a:r>
                <a:r>
                  <a:rPr lang="en-US" sz="2400" dirty="0">
                    <a:effectLst/>
                    <a:latin typeface="Arial" panose="020B0604020202020204" pitchFamily="34" charset="0"/>
                    <a:ea typeface="Calibri" panose="020F0502020204030204" pitchFamily="34" charset="0"/>
                    <a:cs typeface="Arial" pitchFamily="34" charset="0"/>
                  </a:rPr>
                  <a:t>.</a:t>
                </a:r>
              </a:p>
            </p:txBody>
          </p:sp>
        </mc:Choice>
        <mc:Fallback xmlns="">
          <p:sp>
            <p:nvSpPr>
              <p:cNvPr id="3" name="Rectangle 2"/>
              <p:cNvSpPr>
                <a:spLocks noRot="1" noChangeAspect="1" noMove="1" noResize="1" noEditPoints="1" noAdjustHandles="1" noChangeArrowheads="1" noChangeShapeType="1" noTextEdit="1"/>
              </p:cNvSpPr>
              <p:nvPr/>
            </p:nvSpPr>
            <p:spPr>
              <a:xfrm>
                <a:off x="311727" y="1371600"/>
                <a:ext cx="8686800" cy="4971554"/>
              </a:xfrm>
              <a:prstGeom prst="rect">
                <a:avLst/>
              </a:prstGeom>
              <a:blipFill rotWithShape="1">
                <a:blip r:embed="rId2"/>
                <a:stretch>
                  <a:fillRect l="-1053" t="-858" r="-1123" b="-1838"/>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620FF715-CA4F-4DA1-B8BB-1FA164268FAD}" type="slidenum">
              <a:rPr lang="en-US" smtClean="0"/>
              <a:t>36</a:t>
            </a:fld>
            <a:endParaRPr lang="en-US"/>
          </a:p>
        </p:txBody>
      </p:sp>
    </p:spTree>
    <p:extLst>
      <p:ext uri="{BB962C8B-B14F-4D97-AF65-F5344CB8AC3E}">
        <p14:creationId xmlns:p14="http://schemas.microsoft.com/office/powerpoint/2010/main" val="1694284380"/>
      </p:ext>
    </p:extLst>
  </p:cSld>
  <p:clrMapOvr>
    <a:masterClrMapping/>
  </p:clrMapOvr>
  <p:transition spd="slow">
    <p:push dir="u"/>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0"/>
            <a:ext cx="7924800" cy="1143000"/>
          </a:xfrm>
        </p:spPr>
        <p:txBody>
          <a:bodyPr/>
          <a:lstStyle/>
          <a:p>
            <a:r>
              <a:rPr lang="en-US" dirty="0" err="1">
                <a:solidFill>
                  <a:schemeClr val="bg1"/>
                </a:solidFill>
              </a:rPr>
              <a:t>Keypoints</a:t>
            </a:r>
            <a:r>
              <a:rPr lang="en-US" dirty="0">
                <a:solidFill>
                  <a:schemeClr val="bg1"/>
                </a:solidFill>
              </a:rPr>
              <a:t> matching</a:t>
            </a:r>
          </a:p>
        </p:txBody>
      </p:sp>
      <p:pic>
        <p:nvPicPr>
          <p:cNvPr id="3" name="Picture 2" descr="C:\Users\Admin\Desktop\anh\nn.jpg"/>
          <p:cNvPicPr/>
          <p:nvPr/>
        </p:nvPicPr>
        <p:blipFill>
          <a:blip r:embed="rId2">
            <a:extLst>
              <a:ext uri="{28A0092B-C50C-407E-A947-70E740481C1C}">
                <a14:useLocalDpi xmlns:a14="http://schemas.microsoft.com/office/drawing/2010/main" val="0"/>
              </a:ext>
            </a:extLst>
          </a:blip>
          <a:srcRect/>
          <a:stretch>
            <a:fillRect/>
          </a:stretch>
        </p:blipFill>
        <p:spPr bwMode="auto">
          <a:xfrm>
            <a:off x="295701" y="2438400"/>
            <a:ext cx="4724400" cy="3581400"/>
          </a:xfrm>
          <a:prstGeom prst="rect">
            <a:avLst/>
          </a:prstGeom>
          <a:noFill/>
          <a:ln>
            <a:noFill/>
          </a:ln>
        </p:spPr>
      </p:pic>
      <p:pic>
        <p:nvPicPr>
          <p:cNvPr id="4" name="Picture 3" descr="C:\Users\Admin\Desktop\anh\algorithms-10-00041-g006.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29200" y="2057400"/>
            <a:ext cx="3810000" cy="3352800"/>
          </a:xfrm>
          <a:prstGeom prst="rect">
            <a:avLst/>
          </a:prstGeom>
          <a:noFill/>
          <a:ln>
            <a:noFill/>
          </a:ln>
        </p:spPr>
      </p:pic>
      <p:sp>
        <p:nvSpPr>
          <p:cNvPr id="5" name="Slide Number Placeholder 4"/>
          <p:cNvSpPr>
            <a:spLocks noGrp="1"/>
          </p:cNvSpPr>
          <p:nvPr>
            <p:ph type="sldNum" sz="quarter" idx="12"/>
          </p:nvPr>
        </p:nvSpPr>
        <p:spPr/>
        <p:txBody>
          <a:bodyPr/>
          <a:lstStyle/>
          <a:p>
            <a:fld id="{620FF715-CA4F-4DA1-B8BB-1FA164268FAD}" type="slidenum">
              <a:rPr lang="en-US" smtClean="0"/>
              <a:t>37</a:t>
            </a:fld>
            <a:endParaRPr lang="en-US"/>
          </a:p>
        </p:txBody>
      </p:sp>
    </p:spTree>
    <p:extLst>
      <p:ext uri="{BB962C8B-B14F-4D97-AF65-F5344CB8AC3E}">
        <p14:creationId xmlns:p14="http://schemas.microsoft.com/office/powerpoint/2010/main" val="1940167755"/>
      </p:ext>
    </p:extLst>
  </p:cSld>
  <p:clrMapOvr>
    <a:masterClrMapping/>
  </p:clrMapOvr>
  <p:transition spd="slow">
    <p:push dir="u"/>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0"/>
            <a:ext cx="7924800" cy="1143000"/>
          </a:xfrm>
        </p:spPr>
        <p:txBody>
          <a:bodyPr/>
          <a:lstStyle/>
          <a:p>
            <a:r>
              <a:rPr lang="en-US" dirty="0" err="1">
                <a:solidFill>
                  <a:schemeClr val="bg1"/>
                </a:solidFill>
              </a:rPr>
              <a:t>Keypoints</a:t>
            </a:r>
            <a:r>
              <a:rPr lang="en-US" dirty="0">
                <a:solidFill>
                  <a:schemeClr val="bg1"/>
                </a:solidFill>
              </a:rPr>
              <a:t> matching</a:t>
            </a:r>
          </a:p>
        </p:txBody>
      </p:sp>
      <p:pic>
        <p:nvPicPr>
          <p:cNvPr id="3" name="image12.jpeg"/>
          <p:cNvPicPr/>
          <p:nvPr/>
        </p:nvPicPr>
        <p:blipFill>
          <a:blip r:embed="rId2" cstate="print"/>
          <a:stretch>
            <a:fillRect/>
          </a:stretch>
        </p:blipFill>
        <p:spPr>
          <a:xfrm>
            <a:off x="685800" y="1676400"/>
            <a:ext cx="7848600" cy="4648200"/>
          </a:xfrm>
          <a:prstGeom prst="rect">
            <a:avLst/>
          </a:prstGeom>
        </p:spPr>
      </p:pic>
      <p:sp>
        <p:nvSpPr>
          <p:cNvPr id="4" name="Slide Number Placeholder 3"/>
          <p:cNvSpPr>
            <a:spLocks noGrp="1"/>
          </p:cNvSpPr>
          <p:nvPr>
            <p:ph type="sldNum" sz="quarter" idx="12"/>
          </p:nvPr>
        </p:nvSpPr>
        <p:spPr/>
        <p:txBody>
          <a:bodyPr/>
          <a:lstStyle/>
          <a:p>
            <a:fld id="{620FF715-CA4F-4DA1-B8BB-1FA164268FAD}" type="slidenum">
              <a:rPr lang="en-US" smtClean="0"/>
              <a:t>38</a:t>
            </a:fld>
            <a:endParaRPr lang="en-US"/>
          </a:p>
        </p:txBody>
      </p:sp>
    </p:spTree>
    <p:extLst>
      <p:ext uri="{BB962C8B-B14F-4D97-AF65-F5344CB8AC3E}">
        <p14:creationId xmlns:p14="http://schemas.microsoft.com/office/powerpoint/2010/main" val="282659469"/>
      </p:ext>
    </p:extLst>
  </p:cSld>
  <p:clrMapOvr>
    <a:masterClrMapping/>
  </p:clrMapOvr>
  <p:transition spd="slow">
    <p:push dir="u"/>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0"/>
            <a:ext cx="8229600" cy="1143000"/>
          </a:xfrm>
        </p:spPr>
        <p:txBody>
          <a:bodyPr/>
          <a:lstStyle/>
          <a:p>
            <a:r>
              <a:rPr lang="en-US" dirty="0" err="1">
                <a:solidFill>
                  <a:schemeClr val="bg1"/>
                </a:solidFill>
              </a:rPr>
              <a:t>Keypoints</a:t>
            </a:r>
            <a:r>
              <a:rPr lang="en-US" dirty="0">
                <a:solidFill>
                  <a:schemeClr val="bg1"/>
                </a:solidFill>
              </a:rPr>
              <a:t> matching</a:t>
            </a:r>
            <a:endParaRPr lang="en-US" dirty="0"/>
          </a:p>
        </p:txBody>
      </p:sp>
      <p:sp>
        <p:nvSpPr>
          <p:cNvPr id="3" name="Content Placeholder 2"/>
          <p:cNvSpPr>
            <a:spLocks noGrp="1"/>
          </p:cNvSpPr>
          <p:nvPr>
            <p:ph idx="1"/>
          </p:nvPr>
        </p:nvSpPr>
        <p:spPr>
          <a:xfrm>
            <a:off x="457200" y="1600200"/>
            <a:ext cx="8229600" cy="4876800"/>
          </a:xfrm>
        </p:spPr>
        <p:txBody>
          <a:bodyPr>
            <a:normAutofit/>
          </a:bodyPr>
          <a:lstStyle/>
          <a:p>
            <a:pPr algn="just"/>
            <a:r>
              <a:rPr lang="en-US" sz="2400" dirty="0" err="1">
                <a:latin typeface="Arial" pitchFamily="34" charset="0"/>
                <a:cs typeface="Arial" pitchFamily="34" charset="0"/>
              </a:rPr>
              <a:t>Biện</a:t>
            </a:r>
            <a:r>
              <a:rPr lang="en-US" sz="2400" dirty="0">
                <a:latin typeface="Arial" pitchFamily="34" charset="0"/>
                <a:cs typeface="Arial" pitchFamily="34" charset="0"/>
              </a:rPr>
              <a:t> </a:t>
            </a:r>
            <a:r>
              <a:rPr lang="en-US" sz="2400" dirty="0" err="1">
                <a:latin typeface="Arial" pitchFamily="34" charset="0"/>
                <a:cs typeface="Arial" pitchFamily="34" charset="0"/>
              </a:rPr>
              <a:t>pháp</a:t>
            </a:r>
            <a:r>
              <a:rPr lang="en-US" sz="2400" dirty="0">
                <a:latin typeface="Arial" pitchFamily="34" charset="0"/>
                <a:cs typeface="Arial" pitchFamily="34" charset="0"/>
              </a:rPr>
              <a:t> </a:t>
            </a:r>
            <a:r>
              <a:rPr lang="en-US" sz="2400" dirty="0" err="1">
                <a:latin typeface="Arial" pitchFamily="34" charset="0"/>
                <a:cs typeface="Arial" pitchFamily="34" charset="0"/>
              </a:rPr>
              <a:t>hiệu</a:t>
            </a:r>
            <a:r>
              <a:rPr lang="en-US" sz="2400" dirty="0">
                <a:latin typeface="Arial" pitchFamily="34" charset="0"/>
                <a:cs typeface="Arial" pitchFamily="34" charset="0"/>
              </a:rPr>
              <a:t> </a:t>
            </a:r>
            <a:r>
              <a:rPr lang="en-US" sz="2400" dirty="0" err="1">
                <a:latin typeface="Arial" pitchFamily="34" charset="0"/>
                <a:cs typeface="Arial" pitchFamily="34" charset="0"/>
              </a:rPr>
              <a:t>quả</a:t>
            </a:r>
            <a:r>
              <a:rPr lang="en-US" sz="2400" dirty="0">
                <a:latin typeface="Arial" pitchFamily="34" charset="0"/>
                <a:cs typeface="Arial" pitchFamily="34" charset="0"/>
              </a:rPr>
              <a:t> </a:t>
            </a:r>
            <a:r>
              <a:rPr lang="en-US" sz="2400" dirty="0" err="1">
                <a:latin typeface="Arial" pitchFamily="34" charset="0"/>
                <a:cs typeface="Arial" pitchFamily="34" charset="0"/>
              </a:rPr>
              <a:t>hơn</a:t>
            </a:r>
            <a:r>
              <a:rPr lang="en-US" sz="2400" dirty="0">
                <a:latin typeface="Arial" pitchFamily="34" charset="0"/>
                <a:cs typeface="Arial" pitchFamily="34" charset="0"/>
              </a:rPr>
              <a:t> </a:t>
            </a:r>
            <a:r>
              <a:rPr lang="en-US" sz="2400" dirty="0" err="1">
                <a:latin typeface="Arial" pitchFamily="34" charset="0"/>
                <a:cs typeface="Arial" pitchFamily="34" charset="0"/>
              </a:rPr>
              <a:t>thu</a:t>
            </a:r>
            <a:r>
              <a:rPr lang="en-US" sz="2400" dirty="0">
                <a:latin typeface="Arial" pitchFamily="34" charset="0"/>
                <a:cs typeface="Arial" pitchFamily="34" charset="0"/>
              </a:rPr>
              <a:t> </a:t>
            </a:r>
            <a:r>
              <a:rPr lang="en-US" sz="2400" dirty="0" err="1">
                <a:latin typeface="Arial" pitchFamily="34" charset="0"/>
                <a:cs typeface="Arial" pitchFamily="34" charset="0"/>
              </a:rPr>
              <a:t>được</a:t>
            </a:r>
            <a:r>
              <a:rPr lang="en-US" sz="2400" dirty="0">
                <a:latin typeface="Arial" pitchFamily="34" charset="0"/>
                <a:cs typeface="Arial" pitchFamily="34" charset="0"/>
              </a:rPr>
              <a:t> </a:t>
            </a:r>
            <a:r>
              <a:rPr lang="en-US" sz="2400" dirty="0" err="1">
                <a:latin typeface="Arial" pitchFamily="34" charset="0"/>
                <a:cs typeface="Arial" pitchFamily="34" charset="0"/>
              </a:rPr>
              <a:t>bằng</a:t>
            </a:r>
            <a:r>
              <a:rPr lang="en-US" sz="2400" dirty="0">
                <a:latin typeface="Arial" pitchFamily="34" charset="0"/>
                <a:cs typeface="Arial" pitchFamily="34" charset="0"/>
              </a:rPr>
              <a:t> </a:t>
            </a:r>
            <a:r>
              <a:rPr lang="en-US" sz="2400" dirty="0" err="1">
                <a:latin typeface="Arial" pitchFamily="34" charset="0"/>
                <a:cs typeface="Arial" pitchFamily="34" charset="0"/>
              </a:rPr>
              <a:t>cách</a:t>
            </a:r>
            <a:r>
              <a:rPr lang="en-US" sz="2400" dirty="0">
                <a:latin typeface="Arial" pitchFamily="34" charset="0"/>
                <a:cs typeface="Arial" pitchFamily="34" charset="0"/>
              </a:rPr>
              <a:t> so </a:t>
            </a:r>
            <a:r>
              <a:rPr lang="en-US" sz="2400" dirty="0" err="1">
                <a:latin typeface="Arial" pitchFamily="34" charset="0"/>
                <a:cs typeface="Arial" pitchFamily="34" charset="0"/>
              </a:rPr>
              <a:t>sánh</a:t>
            </a:r>
            <a:r>
              <a:rPr lang="en-US" sz="2400" dirty="0">
                <a:latin typeface="Arial" pitchFamily="34" charset="0"/>
                <a:cs typeface="Arial" pitchFamily="34" charset="0"/>
              </a:rPr>
              <a:t> </a:t>
            </a:r>
            <a:r>
              <a:rPr lang="en-US" sz="2400" dirty="0" err="1">
                <a:latin typeface="Arial" pitchFamily="34" charset="0"/>
                <a:cs typeface="Arial" pitchFamily="34" charset="0"/>
              </a:rPr>
              <a:t>khoảng</a:t>
            </a:r>
            <a:r>
              <a:rPr lang="en-US" sz="2400" dirty="0">
                <a:latin typeface="Arial" pitchFamily="34" charset="0"/>
                <a:cs typeface="Arial" pitchFamily="34" charset="0"/>
              </a:rPr>
              <a:t> </a:t>
            </a:r>
            <a:r>
              <a:rPr lang="en-US" sz="2400" dirty="0" err="1">
                <a:latin typeface="Arial" pitchFamily="34" charset="0"/>
                <a:cs typeface="Arial" pitchFamily="34" charset="0"/>
              </a:rPr>
              <a:t>cách</a:t>
            </a:r>
            <a:r>
              <a:rPr lang="en-US" sz="2400" dirty="0">
                <a:latin typeface="Arial" pitchFamily="34" charset="0"/>
                <a:cs typeface="Arial" pitchFamily="34" charset="0"/>
              </a:rPr>
              <a:t> </a:t>
            </a:r>
            <a:r>
              <a:rPr lang="en-US" sz="2400" dirty="0" err="1">
                <a:latin typeface="Arial" pitchFamily="34" charset="0"/>
                <a:cs typeface="Arial" pitchFamily="34" charset="0"/>
              </a:rPr>
              <a:t>của</a:t>
            </a:r>
            <a:r>
              <a:rPr lang="en-US" sz="2400" dirty="0">
                <a:latin typeface="Arial" pitchFamily="34" charset="0"/>
                <a:cs typeface="Arial" pitchFamily="34" charset="0"/>
              </a:rPr>
              <a:t> </a:t>
            </a:r>
            <a:r>
              <a:rPr lang="en-US" sz="2400" dirty="0" err="1">
                <a:latin typeface="Arial" pitchFamily="34" charset="0"/>
                <a:cs typeface="Arial" pitchFamily="34" charset="0"/>
              </a:rPr>
              <a:t>những</a:t>
            </a:r>
            <a:r>
              <a:rPr lang="en-US" sz="2400" dirty="0">
                <a:latin typeface="Arial" pitchFamily="34" charset="0"/>
                <a:cs typeface="Arial" pitchFamily="34" charset="0"/>
              </a:rPr>
              <a:t> </a:t>
            </a:r>
            <a:r>
              <a:rPr lang="en-US" sz="2400" dirty="0" err="1">
                <a:latin typeface="Arial" pitchFamily="34" charset="0"/>
                <a:cs typeface="Arial" pitchFamily="34" charset="0"/>
              </a:rPr>
              <a:t>điểm</a:t>
            </a:r>
            <a:r>
              <a:rPr lang="en-US" sz="2400" dirty="0">
                <a:latin typeface="Arial" pitchFamily="34" charset="0"/>
                <a:cs typeface="Arial" pitchFamily="34" charset="0"/>
              </a:rPr>
              <a:t> </a:t>
            </a:r>
            <a:r>
              <a:rPr lang="en-US" sz="2400" dirty="0" err="1">
                <a:latin typeface="Arial" pitchFamily="34" charset="0"/>
                <a:cs typeface="Arial" pitchFamily="34" charset="0"/>
              </a:rPr>
              <a:t>hàng</a:t>
            </a:r>
            <a:r>
              <a:rPr lang="en-US" sz="2400" dirty="0">
                <a:latin typeface="Arial" pitchFamily="34" charset="0"/>
                <a:cs typeface="Arial" pitchFamily="34" charset="0"/>
              </a:rPr>
              <a:t> </a:t>
            </a:r>
            <a:r>
              <a:rPr lang="en-US" sz="2400" dirty="0" err="1">
                <a:latin typeface="Arial" pitchFamily="34" charset="0"/>
                <a:cs typeface="Arial" pitchFamily="34" charset="0"/>
              </a:rPr>
              <a:t>xóm</a:t>
            </a:r>
            <a:r>
              <a:rPr lang="en-US" sz="2400" dirty="0">
                <a:latin typeface="Arial" pitchFamily="34" charset="0"/>
                <a:cs typeface="Arial" pitchFamily="34" charset="0"/>
              </a:rPr>
              <a:t> </a:t>
            </a:r>
            <a:r>
              <a:rPr lang="en-US" sz="2400" dirty="0" err="1">
                <a:latin typeface="Arial" pitchFamily="34" charset="0"/>
                <a:cs typeface="Arial" pitchFamily="34" charset="0"/>
              </a:rPr>
              <a:t>gần</a:t>
            </a:r>
            <a:r>
              <a:rPr lang="en-US" sz="2400" dirty="0">
                <a:latin typeface="Arial" pitchFamily="34" charset="0"/>
                <a:cs typeface="Arial" pitchFamily="34" charset="0"/>
              </a:rPr>
              <a:t> </a:t>
            </a:r>
            <a:r>
              <a:rPr lang="en-US" sz="2400" dirty="0" err="1">
                <a:latin typeface="Arial" pitchFamily="34" charset="0"/>
                <a:cs typeface="Arial" pitchFamily="34" charset="0"/>
              </a:rPr>
              <a:t>nhất</a:t>
            </a:r>
            <a:r>
              <a:rPr lang="en-US" sz="2400" dirty="0">
                <a:latin typeface="Arial" pitchFamily="34" charset="0"/>
                <a:cs typeface="Arial" pitchFamily="34" charset="0"/>
              </a:rPr>
              <a:t> </a:t>
            </a:r>
            <a:r>
              <a:rPr lang="en-US" sz="2400" dirty="0" err="1">
                <a:latin typeface="Arial" pitchFamily="34" charset="0"/>
                <a:cs typeface="Arial" pitchFamily="34" charset="0"/>
              </a:rPr>
              <a:t>đó</a:t>
            </a:r>
            <a:r>
              <a:rPr lang="en-US" sz="2400" dirty="0">
                <a:latin typeface="Arial" pitchFamily="34" charset="0"/>
                <a:cs typeface="Arial" pitchFamily="34" charset="0"/>
              </a:rPr>
              <a:t> </a:t>
            </a:r>
            <a:r>
              <a:rPr lang="en-US" sz="2400" dirty="0" err="1">
                <a:latin typeface="Arial" pitchFamily="34" charset="0"/>
                <a:cs typeface="Arial" pitchFamily="34" charset="0"/>
              </a:rPr>
              <a:t>vớiđiểm</a:t>
            </a:r>
            <a:r>
              <a:rPr lang="en-US" sz="2400" dirty="0">
                <a:latin typeface="Arial" pitchFamily="34" charset="0"/>
                <a:cs typeface="Arial" pitchFamily="34" charset="0"/>
              </a:rPr>
              <a:t> </a:t>
            </a:r>
            <a:r>
              <a:rPr lang="en-US" sz="2400" dirty="0" err="1">
                <a:latin typeface="Arial" pitchFamily="34" charset="0"/>
                <a:cs typeface="Arial" pitchFamily="34" charset="0"/>
              </a:rPr>
              <a:t>hàng</a:t>
            </a:r>
            <a:r>
              <a:rPr lang="en-US" sz="2400" dirty="0">
                <a:latin typeface="Arial" pitchFamily="34" charset="0"/>
                <a:cs typeface="Arial" pitchFamily="34" charset="0"/>
              </a:rPr>
              <a:t> </a:t>
            </a:r>
            <a:r>
              <a:rPr lang="en-US" sz="2400" dirty="0" err="1">
                <a:latin typeface="Arial" pitchFamily="34" charset="0"/>
                <a:cs typeface="Arial" pitchFamily="34" charset="0"/>
              </a:rPr>
              <a:t>xóm</a:t>
            </a:r>
            <a:r>
              <a:rPr lang="en-US" sz="2400" dirty="0">
                <a:latin typeface="Arial" pitchFamily="34" charset="0"/>
                <a:cs typeface="Arial" pitchFamily="34" charset="0"/>
              </a:rPr>
              <a:t> </a:t>
            </a:r>
            <a:r>
              <a:rPr lang="en-US" sz="2400" dirty="0" err="1">
                <a:latin typeface="Arial" pitchFamily="34" charset="0"/>
                <a:cs typeface="Arial" pitchFamily="34" charset="0"/>
              </a:rPr>
              <a:t>gần</a:t>
            </a:r>
            <a:r>
              <a:rPr lang="en-US" sz="2400" dirty="0">
                <a:latin typeface="Arial" pitchFamily="34" charset="0"/>
                <a:cs typeface="Arial" pitchFamily="34" charset="0"/>
              </a:rPr>
              <a:t> </a:t>
            </a:r>
            <a:r>
              <a:rPr lang="en-US" sz="2400" dirty="0" err="1">
                <a:latin typeface="Arial" pitchFamily="34" charset="0"/>
                <a:cs typeface="Arial" pitchFamily="34" charset="0"/>
              </a:rPr>
              <a:t>nhất</a:t>
            </a:r>
            <a:r>
              <a:rPr lang="en-US" sz="2400" dirty="0">
                <a:latin typeface="Arial" pitchFamily="34" charset="0"/>
                <a:cs typeface="Arial" pitchFamily="34" charset="0"/>
              </a:rPr>
              <a:t> </a:t>
            </a:r>
            <a:r>
              <a:rPr lang="en-US" sz="2400" dirty="0" err="1">
                <a:latin typeface="Arial" pitchFamily="34" charset="0"/>
                <a:cs typeface="Arial" pitchFamily="34" charset="0"/>
              </a:rPr>
              <a:t>thứ</a:t>
            </a:r>
            <a:r>
              <a:rPr lang="en-US" sz="2400" dirty="0">
                <a:latin typeface="Arial" pitchFamily="34" charset="0"/>
                <a:cs typeface="Arial" pitchFamily="34" charset="0"/>
              </a:rPr>
              <a:t> </a:t>
            </a:r>
            <a:r>
              <a:rPr lang="en-US" sz="2400" dirty="0" err="1">
                <a:latin typeface="Arial" pitchFamily="34" charset="0"/>
                <a:cs typeface="Arial" pitchFamily="34" charset="0"/>
              </a:rPr>
              <a:t>hai</a:t>
            </a:r>
            <a:r>
              <a:rPr lang="en-US" sz="2400" dirty="0">
                <a:latin typeface="Arial" pitchFamily="34" charset="0"/>
                <a:cs typeface="Arial" pitchFamily="34" charset="0"/>
              </a:rPr>
              <a:t>. </a:t>
            </a:r>
            <a:r>
              <a:rPr lang="en-US" sz="2400" dirty="0" err="1">
                <a:latin typeface="Arial" pitchFamily="34" charset="0"/>
                <a:cs typeface="Arial" pitchFamily="34" charset="0"/>
              </a:rPr>
              <a:t>Nếu</a:t>
            </a:r>
            <a:r>
              <a:rPr lang="en-US" sz="2400" dirty="0">
                <a:latin typeface="Arial" pitchFamily="34" charset="0"/>
                <a:cs typeface="Arial" pitchFamily="34" charset="0"/>
              </a:rPr>
              <a:t> </a:t>
            </a:r>
            <a:r>
              <a:rPr lang="en-US" sz="2400" dirty="0" err="1">
                <a:latin typeface="Arial" pitchFamily="34" charset="0"/>
                <a:cs typeface="Arial" pitchFamily="34" charset="0"/>
              </a:rPr>
              <a:t>có</a:t>
            </a:r>
            <a:r>
              <a:rPr lang="en-US" sz="2400" dirty="0">
                <a:latin typeface="Arial" pitchFamily="34" charset="0"/>
                <a:cs typeface="Arial" pitchFamily="34" charset="0"/>
              </a:rPr>
              <a:t> </a:t>
            </a:r>
            <a:r>
              <a:rPr lang="en-US" sz="2400" dirty="0" err="1">
                <a:latin typeface="Arial" pitchFamily="34" charset="0"/>
                <a:cs typeface="Arial" pitchFamily="34" charset="0"/>
              </a:rPr>
              <a:t>nhiều</a:t>
            </a:r>
            <a:r>
              <a:rPr lang="en-US" sz="2400" dirty="0">
                <a:latin typeface="Arial" pitchFamily="34" charset="0"/>
                <a:cs typeface="Arial" pitchFamily="34" charset="0"/>
              </a:rPr>
              <a:t> </a:t>
            </a:r>
            <a:r>
              <a:rPr lang="en-US" sz="2400" dirty="0" err="1">
                <a:latin typeface="Arial" pitchFamily="34" charset="0"/>
                <a:cs typeface="Arial" pitchFamily="34" charset="0"/>
              </a:rPr>
              <a:t>hình</a:t>
            </a:r>
            <a:r>
              <a:rPr lang="en-US" sz="2400" dirty="0">
                <a:latin typeface="Arial" pitchFamily="34" charset="0"/>
                <a:cs typeface="Arial" pitchFamily="34" charset="0"/>
              </a:rPr>
              <a:t> </a:t>
            </a:r>
            <a:r>
              <a:rPr lang="en-US" sz="2400" dirty="0" err="1">
                <a:latin typeface="Arial" pitchFamily="34" charset="0"/>
                <a:cs typeface="Arial" pitchFamily="34" charset="0"/>
              </a:rPr>
              <a:t>ảnh</a:t>
            </a:r>
            <a:r>
              <a:rPr lang="en-US" sz="2400" dirty="0">
                <a:latin typeface="Arial" pitchFamily="34" charset="0"/>
                <a:cs typeface="Arial" pitchFamily="34" charset="0"/>
              </a:rPr>
              <a:t> </a:t>
            </a:r>
            <a:r>
              <a:rPr lang="en-US" sz="2400" dirty="0" err="1">
                <a:latin typeface="Arial" pitchFamily="34" charset="0"/>
                <a:cs typeface="Arial" pitchFamily="34" charset="0"/>
              </a:rPr>
              <a:t>huấn</a:t>
            </a:r>
            <a:r>
              <a:rPr lang="en-US" sz="2400" dirty="0">
                <a:latin typeface="Arial" pitchFamily="34" charset="0"/>
                <a:cs typeface="Arial" pitchFamily="34" charset="0"/>
              </a:rPr>
              <a:t> </a:t>
            </a:r>
            <a:r>
              <a:rPr lang="en-US" sz="2400" dirty="0" err="1">
                <a:latin typeface="Arial" pitchFamily="34" charset="0"/>
                <a:cs typeface="Arial" pitchFamily="34" charset="0"/>
              </a:rPr>
              <a:t>luyện</a:t>
            </a:r>
            <a:r>
              <a:rPr lang="en-US" sz="2400" dirty="0">
                <a:latin typeface="Arial" pitchFamily="34" charset="0"/>
                <a:cs typeface="Arial" pitchFamily="34" charset="0"/>
              </a:rPr>
              <a:t> </a:t>
            </a:r>
            <a:r>
              <a:rPr lang="en-US" sz="2400" dirty="0" err="1">
                <a:latin typeface="Arial" pitchFamily="34" charset="0"/>
                <a:cs typeface="Arial" pitchFamily="34" charset="0"/>
              </a:rPr>
              <a:t>của</a:t>
            </a:r>
            <a:r>
              <a:rPr lang="en-US" sz="2400" dirty="0">
                <a:latin typeface="Arial" pitchFamily="34" charset="0"/>
                <a:cs typeface="Arial" pitchFamily="34" charset="0"/>
              </a:rPr>
              <a:t> </a:t>
            </a:r>
            <a:r>
              <a:rPr lang="en-US" sz="2400" dirty="0" err="1">
                <a:latin typeface="Arial" pitchFamily="34" charset="0"/>
                <a:cs typeface="Arial" pitchFamily="34" charset="0"/>
              </a:rPr>
              <a:t>cùng</a:t>
            </a:r>
            <a:r>
              <a:rPr lang="en-US" sz="2400" dirty="0">
                <a:latin typeface="Arial" pitchFamily="34" charset="0"/>
                <a:cs typeface="Arial" pitchFamily="34" charset="0"/>
              </a:rPr>
              <a:t> </a:t>
            </a:r>
            <a:r>
              <a:rPr lang="en-US" sz="2400" dirty="0" err="1">
                <a:latin typeface="Arial" pitchFamily="34" charset="0"/>
                <a:cs typeface="Arial" pitchFamily="34" charset="0"/>
              </a:rPr>
              <a:t>một</a:t>
            </a:r>
            <a:r>
              <a:rPr lang="en-US" sz="2400" dirty="0">
                <a:latin typeface="Arial" pitchFamily="34" charset="0"/>
                <a:cs typeface="Arial" pitchFamily="34" charset="0"/>
              </a:rPr>
              <a:t> </a:t>
            </a:r>
            <a:r>
              <a:rPr lang="en-US" sz="2400" dirty="0" err="1">
                <a:latin typeface="Arial" pitchFamily="34" charset="0"/>
                <a:cs typeface="Arial" pitchFamily="34" charset="0"/>
              </a:rPr>
              <a:t>đối</a:t>
            </a:r>
            <a:r>
              <a:rPr lang="en-US" sz="2400" dirty="0">
                <a:latin typeface="Arial" pitchFamily="34" charset="0"/>
                <a:cs typeface="Arial" pitchFamily="34" charset="0"/>
              </a:rPr>
              <a:t> </a:t>
            </a:r>
            <a:r>
              <a:rPr lang="en-US" sz="2400" dirty="0" err="1" smtClean="0">
                <a:latin typeface="Arial" pitchFamily="34" charset="0"/>
                <a:cs typeface="Arial" pitchFamily="34" charset="0"/>
              </a:rPr>
              <a:t>tượng</a:t>
            </a:r>
            <a:r>
              <a:rPr lang="en-US" sz="2400" dirty="0">
                <a:latin typeface="Arial" pitchFamily="34" charset="0"/>
                <a:cs typeface="Arial" pitchFamily="34" charset="0"/>
              </a:rPr>
              <a:t>, ta </a:t>
            </a:r>
            <a:r>
              <a:rPr lang="en-US" sz="2400" dirty="0" err="1">
                <a:latin typeface="Arial" pitchFamily="34" charset="0"/>
                <a:cs typeface="Arial" pitchFamily="34" charset="0"/>
              </a:rPr>
              <a:t>sẽ</a:t>
            </a:r>
            <a:r>
              <a:rPr lang="en-US" sz="2400" dirty="0">
                <a:latin typeface="Arial" pitchFamily="34" charset="0"/>
                <a:cs typeface="Arial" pitchFamily="34" charset="0"/>
              </a:rPr>
              <a:t> </a:t>
            </a:r>
            <a:r>
              <a:rPr lang="en-US" sz="2400" dirty="0" err="1">
                <a:latin typeface="Arial" pitchFamily="34" charset="0"/>
                <a:cs typeface="Arial" pitchFamily="34" charset="0"/>
              </a:rPr>
              <a:t>định</a:t>
            </a:r>
            <a:r>
              <a:rPr lang="en-US" sz="2400" dirty="0">
                <a:latin typeface="Arial" pitchFamily="34" charset="0"/>
                <a:cs typeface="Arial" pitchFamily="34" charset="0"/>
              </a:rPr>
              <a:t> </a:t>
            </a:r>
            <a:r>
              <a:rPr lang="en-US" sz="2400" dirty="0" err="1">
                <a:latin typeface="Arial" pitchFamily="34" charset="0"/>
                <a:cs typeface="Arial" pitchFamily="34" charset="0"/>
              </a:rPr>
              <a:t>nghĩa</a:t>
            </a:r>
            <a:r>
              <a:rPr lang="en-US" sz="2400" dirty="0">
                <a:latin typeface="Arial" pitchFamily="34" charset="0"/>
                <a:cs typeface="Arial" pitchFamily="34" charset="0"/>
              </a:rPr>
              <a:t> </a:t>
            </a:r>
            <a:r>
              <a:rPr lang="en-US" sz="2400" dirty="0" err="1">
                <a:latin typeface="Arial" pitchFamily="34" charset="0"/>
                <a:cs typeface="Arial" pitchFamily="34" charset="0"/>
              </a:rPr>
              <a:t>điểm</a:t>
            </a:r>
            <a:r>
              <a:rPr lang="en-US" sz="2400" dirty="0">
                <a:latin typeface="Arial" pitchFamily="34" charset="0"/>
                <a:cs typeface="Arial" pitchFamily="34" charset="0"/>
              </a:rPr>
              <a:t> </a:t>
            </a:r>
            <a:r>
              <a:rPr lang="en-US" sz="2400" dirty="0" err="1">
                <a:latin typeface="Arial" pitchFamily="34" charset="0"/>
                <a:cs typeface="Arial" pitchFamily="34" charset="0"/>
              </a:rPr>
              <a:t>hàng</a:t>
            </a:r>
            <a:r>
              <a:rPr lang="en-US" sz="2400" dirty="0">
                <a:latin typeface="Arial" pitchFamily="34" charset="0"/>
                <a:cs typeface="Arial" pitchFamily="34" charset="0"/>
              </a:rPr>
              <a:t> </a:t>
            </a:r>
            <a:r>
              <a:rPr lang="en-US" sz="2400" dirty="0" err="1">
                <a:latin typeface="Arial" pitchFamily="34" charset="0"/>
                <a:cs typeface="Arial" pitchFamily="34" charset="0"/>
              </a:rPr>
              <a:t>xóm</a:t>
            </a:r>
            <a:r>
              <a:rPr lang="en-US" sz="2400" dirty="0">
                <a:latin typeface="Arial" pitchFamily="34" charset="0"/>
                <a:cs typeface="Arial" pitchFamily="34" charset="0"/>
              </a:rPr>
              <a:t> </a:t>
            </a:r>
            <a:r>
              <a:rPr lang="en-US" sz="2400" dirty="0" err="1">
                <a:latin typeface="Arial" pitchFamily="34" charset="0"/>
                <a:cs typeface="Arial" pitchFamily="34" charset="0"/>
              </a:rPr>
              <a:t>thứ</a:t>
            </a:r>
            <a:r>
              <a:rPr lang="en-US" sz="2400" dirty="0">
                <a:latin typeface="Arial" pitchFamily="34" charset="0"/>
                <a:cs typeface="Arial" pitchFamily="34" charset="0"/>
              </a:rPr>
              <a:t> </a:t>
            </a:r>
            <a:r>
              <a:rPr lang="en-US" sz="2400" dirty="0" err="1">
                <a:latin typeface="Arial" pitchFamily="34" charset="0"/>
                <a:cs typeface="Arial" pitchFamily="34" charset="0"/>
              </a:rPr>
              <a:t>hai</a:t>
            </a:r>
            <a:r>
              <a:rPr lang="en-US" sz="2400" dirty="0">
                <a:latin typeface="Arial" pitchFamily="34" charset="0"/>
                <a:cs typeface="Arial" pitchFamily="34" charset="0"/>
              </a:rPr>
              <a:t> </a:t>
            </a:r>
            <a:r>
              <a:rPr lang="en-US" sz="2400" dirty="0" err="1">
                <a:latin typeface="Arial" pitchFamily="34" charset="0"/>
                <a:cs typeface="Arial" pitchFamily="34" charset="0"/>
              </a:rPr>
              <a:t>từ</a:t>
            </a:r>
            <a:r>
              <a:rPr lang="en-US" sz="2400" dirty="0">
                <a:latin typeface="Arial" pitchFamily="34" charset="0"/>
                <a:cs typeface="Arial" pitchFamily="34" charset="0"/>
              </a:rPr>
              <a:t> </a:t>
            </a:r>
            <a:r>
              <a:rPr lang="en-US" sz="2400" dirty="0" err="1">
                <a:latin typeface="Arial" pitchFamily="34" charset="0"/>
                <a:cs typeface="Arial" pitchFamily="34" charset="0"/>
              </a:rPr>
              <a:t>hàng</a:t>
            </a:r>
            <a:r>
              <a:rPr lang="en-US" sz="2400" dirty="0">
                <a:latin typeface="Arial" pitchFamily="34" charset="0"/>
                <a:cs typeface="Arial" pitchFamily="34" charset="0"/>
              </a:rPr>
              <a:t> </a:t>
            </a:r>
            <a:r>
              <a:rPr lang="en-US" sz="2400" dirty="0" err="1">
                <a:latin typeface="Arial" pitchFamily="34" charset="0"/>
                <a:cs typeface="Arial" pitchFamily="34" charset="0"/>
              </a:rPr>
              <a:t>xóm</a:t>
            </a:r>
            <a:r>
              <a:rPr lang="en-US" sz="2400" dirty="0">
                <a:latin typeface="Arial" pitchFamily="34" charset="0"/>
                <a:cs typeface="Arial" pitchFamily="34" charset="0"/>
              </a:rPr>
              <a:t> </a:t>
            </a:r>
            <a:r>
              <a:rPr lang="en-US" sz="2400" dirty="0" err="1">
                <a:latin typeface="Arial" pitchFamily="34" charset="0"/>
                <a:cs typeface="Arial" pitchFamily="34" charset="0"/>
              </a:rPr>
              <a:t>gần</a:t>
            </a:r>
            <a:r>
              <a:rPr lang="en-US" sz="2400" dirty="0">
                <a:latin typeface="Arial" pitchFamily="34" charset="0"/>
                <a:cs typeface="Arial" pitchFamily="34" charset="0"/>
              </a:rPr>
              <a:t> </a:t>
            </a:r>
            <a:r>
              <a:rPr lang="en-US" sz="2400" dirty="0" err="1">
                <a:latin typeface="Arial" pitchFamily="34" charset="0"/>
                <a:cs typeface="Arial" pitchFamily="34" charset="0"/>
              </a:rPr>
              <a:t>nhất</a:t>
            </a:r>
            <a:r>
              <a:rPr lang="en-US" sz="2400" dirty="0">
                <a:latin typeface="Arial" pitchFamily="34" charset="0"/>
                <a:cs typeface="Arial" pitchFamily="34" charset="0"/>
              </a:rPr>
              <a:t> </a:t>
            </a:r>
            <a:r>
              <a:rPr lang="en-US" sz="2400" dirty="0" err="1" smtClean="0">
                <a:latin typeface="Arial" pitchFamily="34" charset="0"/>
                <a:cs typeface="Arial" pitchFamily="34" charset="0"/>
              </a:rPr>
              <a:t>được</a:t>
            </a:r>
            <a:r>
              <a:rPr lang="en-US" sz="2400" dirty="0" smtClean="0">
                <a:latin typeface="Arial" pitchFamily="34" charset="0"/>
                <a:cs typeface="Arial" pitchFamily="34" charset="0"/>
              </a:rPr>
              <a:t> </a:t>
            </a:r>
            <a:r>
              <a:rPr lang="en-US" sz="2400" dirty="0" err="1">
                <a:latin typeface="Arial" pitchFamily="34" charset="0"/>
                <a:cs typeface="Arial" pitchFamily="34" charset="0"/>
              </a:rPr>
              <a:t>biết</a:t>
            </a:r>
            <a:r>
              <a:rPr lang="en-US" sz="2400" dirty="0">
                <a:latin typeface="Arial" pitchFamily="34" charset="0"/>
                <a:cs typeface="Arial" pitchFamily="34" charset="0"/>
              </a:rPr>
              <a:t> </a:t>
            </a:r>
            <a:r>
              <a:rPr lang="en-US" sz="2400" dirty="0" err="1">
                <a:latin typeface="Arial" pitchFamily="34" charset="0"/>
                <a:cs typeface="Arial" pitchFamily="34" charset="0"/>
              </a:rPr>
              <a:t>đến</a:t>
            </a:r>
            <a:r>
              <a:rPr lang="en-US" sz="2400" dirty="0">
                <a:latin typeface="Arial" pitchFamily="34" charset="0"/>
                <a:cs typeface="Arial" pitchFamily="34" charset="0"/>
              </a:rPr>
              <a:t> </a:t>
            </a:r>
            <a:r>
              <a:rPr lang="en-US" sz="2400" dirty="0" err="1">
                <a:latin typeface="Arial" pitchFamily="34" charset="0"/>
                <a:cs typeface="Arial" pitchFamily="34" charset="0"/>
              </a:rPr>
              <a:t>từ</a:t>
            </a:r>
            <a:r>
              <a:rPr lang="en-US" sz="2400" dirty="0">
                <a:latin typeface="Arial" pitchFamily="34" charset="0"/>
                <a:cs typeface="Arial" pitchFamily="34" charset="0"/>
              </a:rPr>
              <a:t> </a:t>
            </a:r>
            <a:r>
              <a:rPr lang="en-US" sz="2400" dirty="0" err="1">
                <a:latin typeface="Arial" pitchFamily="34" charset="0"/>
                <a:cs typeface="Arial" pitchFamily="34" charset="0"/>
              </a:rPr>
              <a:t>một</a:t>
            </a:r>
            <a:r>
              <a:rPr lang="en-US" sz="2400" dirty="0">
                <a:latin typeface="Arial" pitchFamily="34" charset="0"/>
                <a:cs typeface="Arial" pitchFamily="34" charset="0"/>
              </a:rPr>
              <a:t> </a:t>
            </a:r>
            <a:r>
              <a:rPr lang="en-US" sz="2400" dirty="0" err="1">
                <a:latin typeface="Arial" pitchFamily="34" charset="0"/>
                <a:cs typeface="Arial" pitchFamily="34" charset="0"/>
              </a:rPr>
              <a:t>đối</a:t>
            </a:r>
            <a:r>
              <a:rPr lang="en-US" sz="2400" dirty="0">
                <a:latin typeface="Arial" pitchFamily="34" charset="0"/>
                <a:cs typeface="Arial" pitchFamily="34" charset="0"/>
              </a:rPr>
              <a:t> </a:t>
            </a:r>
            <a:r>
              <a:rPr lang="en-US" sz="2400" dirty="0" err="1" smtClean="0">
                <a:latin typeface="Arial" pitchFamily="34" charset="0"/>
                <a:cs typeface="Arial" pitchFamily="34" charset="0"/>
              </a:rPr>
              <a:t>tượng</a:t>
            </a:r>
            <a:r>
              <a:rPr lang="en-US" sz="2400" dirty="0" smtClean="0">
                <a:latin typeface="Arial" pitchFamily="34" charset="0"/>
                <a:cs typeface="Arial" pitchFamily="34" charset="0"/>
              </a:rPr>
              <a:t> </a:t>
            </a:r>
            <a:r>
              <a:rPr lang="en-US" sz="2400" dirty="0" err="1">
                <a:latin typeface="Arial" pitchFamily="34" charset="0"/>
                <a:cs typeface="Arial" pitchFamily="34" charset="0"/>
              </a:rPr>
              <a:t>khác</a:t>
            </a:r>
            <a:r>
              <a:rPr lang="en-US" sz="2400" dirty="0">
                <a:latin typeface="Arial" pitchFamily="34" charset="0"/>
                <a:cs typeface="Arial" pitchFamily="34" charset="0"/>
              </a:rPr>
              <a:t> so </a:t>
            </a:r>
            <a:r>
              <a:rPr lang="en-US" sz="2400" dirty="0" err="1">
                <a:latin typeface="Arial" pitchFamily="34" charset="0"/>
                <a:cs typeface="Arial" pitchFamily="34" charset="0"/>
              </a:rPr>
              <a:t>với</a:t>
            </a:r>
            <a:r>
              <a:rPr lang="en-US" sz="2400" dirty="0">
                <a:latin typeface="Arial" pitchFamily="34" charset="0"/>
                <a:cs typeface="Arial" pitchFamily="34" charset="0"/>
              </a:rPr>
              <a:t> </a:t>
            </a:r>
            <a:r>
              <a:rPr lang="en-US" sz="2400" dirty="0" err="1">
                <a:latin typeface="Arial" pitchFamily="34" charset="0"/>
                <a:cs typeface="Arial" pitchFamily="34" charset="0"/>
              </a:rPr>
              <a:t>đối</a:t>
            </a:r>
            <a:r>
              <a:rPr lang="en-US" sz="2400" dirty="0">
                <a:latin typeface="Arial" pitchFamily="34" charset="0"/>
                <a:cs typeface="Arial" pitchFamily="34" charset="0"/>
              </a:rPr>
              <a:t> </a:t>
            </a:r>
            <a:r>
              <a:rPr lang="en-US" sz="2400" dirty="0" err="1" smtClean="0">
                <a:latin typeface="Arial" pitchFamily="34" charset="0"/>
                <a:cs typeface="Arial" pitchFamily="34" charset="0"/>
              </a:rPr>
              <a:t>tượng</a:t>
            </a:r>
            <a:r>
              <a:rPr lang="en-US" sz="2400" dirty="0" smtClean="0">
                <a:latin typeface="Arial" pitchFamily="34" charset="0"/>
                <a:cs typeface="Arial" pitchFamily="34" charset="0"/>
              </a:rPr>
              <a:t> </a:t>
            </a:r>
            <a:r>
              <a:rPr lang="en-US" sz="2400" dirty="0" err="1">
                <a:latin typeface="Arial" pitchFamily="34" charset="0"/>
                <a:cs typeface="Arial" pitchFamily="34" charset="0"/>
              </a:rPr>
              <a:t>đầu</a:t>
            </a:r>
            <a:r>
              <a:rPr lang="en-US" sz="2400" dirty="0">
                <a:latin typeface="Arial" pitchFamily="34" charset="0"/>
                <a:cs typeface="Arial" pitchFamily="34" charset="0"/>
              </a:rPr>
              <a:t>, </a:t>
            </a:r>
            <a:r>
              <a:rPr lang="en-US" sz="2400" dirty="0" err="1">
                <a:latin typeface="Arial" pitchFamily="34" charset="0"/>
                <a:cs typeface="Arial" pitchFamily="34" charset="0"/>
              </a:rPr>
              <a:t>chẳng</a:t>
            </a:r>
            <a:r>
              <a:rPr lang="en-US" sz="2400" dirty="0">
                <a:latin typeface="Arial" pitchFamily="34" charset="0"/>
                <a:cs typeface="Arial" pitchFamily="34" charset="0"/>
              </a:rPr>
              <a:t> </a:t>
            </a:r>
            <a:r>
              <a:rPr lang="en-US" sz="2400" dirty="0" err="1">
                <a:latin typeface="Arial" pitchFamily="34" charset="0"/>
                <a:cs typeface="Arial" pitchFamily="34" charset="0"/>
              </a:rPr>
              <a:t>hạn</a:t>
            </a:r>
            <a:r>
              <a:rPr lang="en-US" sz="2400" dirty="0">
                <a:latin typeface="Arial" pitchFamily="34" charset="0"/>
                <a:cs typeface="Arial" pitchFamily="34" charset="0"/>
              </a:rPr>
              <a:t> </a:t>
            </a:r>
            <a:r>
              <a:rPr lang="en-US" sz="2400" dirty="0" err="1" smtClean="0">
                <a:latin typeface="Arial" pitchFamily="34" charset="0"/>
                <a:cs typeface="Arial" pitchFamily="34" charset="0"/>
              </a:rPr>
              <a:t>như</a:t>
            </a:r>
            <a:r>
              <a:rPr lang="en-US" sz="2400" dirty="0" smtClean="0">
                <a:latin typeface="Arial" pitchFamily="34" charset="0"/>
                <a:cs typeface="Arial" pitchFamily="34" charset="0"/>
              </a:rPr>
              <a:t> </a:t>
            </a:r>
            <a:r>
              <a:rPr lang="en-US" sz="2400" dirty="0" err="1">
                <a:latin typeface="Arial" pitchFamily="34" charset="0"/>
                <a:cs typeface="Arial" pitchFamily="34" charset="0"/>
              </a:rPr>
              <a:t>bằng</a:t>
            </a:r>
            <a:r>
              <a:rPr lang="en-US" sz="2400" dirty="0">
                <a:latin typeface="Arial" pitchFamily="34" charset="0"/>
                <a:cs typeface="Arial" pitchFamily="34" charset="0"/>
              </a:rPr>
              <a:t> </a:t>
            </a:r>
            <a:r>
              <a:rPr lang="en-US" sz="2400" dirty="0" err="1">
                <a:latin typeface="Arial" pitchFamily="34" charset="0"/>
                <a:cs typeface="Arial" pitchFamily="34" charset="0"/>
              </a:rPr>
              <a:t>cách</a:t>
            </a:r>
            <a:r>
              <a:rPr lang="en-US" sz="2400" dirty="0">
                <a:latin typeface="Arial" pitchFamily="34" charset="0"/>
                <a:cs typeface="Arial" pitchFamily="34" charset="0"/>
              </a:rPr>
              <a:t> </a:t>
            </a:r>
            <a:r>
              <a:rPr lang="en-US" sz="2400" dirty="0" err="1">
                <a:latin typeface="Arial" pitchFamily="34" charset="0"/>
                <a:cs typeface="Arial" pitchFamily="34" charset="0"/>
              </a:rPr>
              <a:t>chỉ</a:t>
            </a:r>
            <a:r>
              <a:rPr lang="en-US" sz="2400" dirty="0">
                <a:latin typeface="Arial" pitchFamily="34" charset="0"/>
                <a:cs typeface="Arial" pitchFamily="34" charset="0"/>
              </a:rPr>
              <a:t> </a:t>
            </a:r>
            <a:r>
              <a:rPr lang="en-US" sz="2400" dirty="0" err="1">
                <a:latin typeface="Arial" pitchFamily="34" charset="0"/>
                <a:cs typeface="Arial" pitchFamily="34" charset="0"/>
              </a:rPr>
              <a:t>sử</a:t>
            </a:r>
            <a:r>
              <a:rPr lang="en-US" sz="2400" dirty="0">
                <a:latin typeface="Arial" pitchFamily="34" charset="0"/>
                <a:cs typeface="Arial" pitchFamily="34" charset="0"/>
              </a:rPr>
              <a:t> </a:t>
            </a:r>
            <a:r>
              <a:rPr lang="en-US" sz="2400" dirty="0" err="1">
                <a:latin typeface="Arial" pitchFamily="34" charset="0"/>
                <a:cs typeface="Arial" pitchFamily="34" charset="0"/>
              </a:rPr>
              <a:t>dụng</a:t>
            </a:r>
            <a:r>
              <a:rPr lang="en-US" sz="2400" dirty="0">
                <a:latin typeface="Arial" pitchFamily="34" charset="0"/>
                <a:cs typeface="Arial" pitchFamily="34" charset="0"/>
              </a:rPr>
              <a:t> </a:t>
            </a:r>
            <a:r>
              <a:rPr lang="en-US" sz="2400" dirty="0" err="1">
                <a:latin typeface="Arial" pitchFamily="34" charset="0"/>
                <a:cs typeface="Arial" pitchFamily="34" charset="0"/>
              </a:rPr>
              <a:t>các</a:t>
            </a:r>
            <a:r>
              <a:rPr lang="en-US" sz="2400" dirty="0">
                <a:latin typeface="Arial" pitchFamily="34" charset="0"/>
                <a:cs typeface="Arial" pitchFamily="34" charset="0"/>
              </a:rPr>
              <a:t> </a:t>
            </a:r>
            <a:r>
              <a:rPr lang="en-US" sz="2400" dirty="0" err="1">
                <a:latin typeface="Arial" pitchFamily="34" charset="0"/>
                <a:cs typeface="Arial" pitchFamily="34" charset="0"/>
              </a:rPr>
              <a:t>hình</a:t>
            </a:r>
            <a:r>
              <a:rPr lang="en-US" sz="2400" dirty="0">
                <a:latin typeface="Arial" pitchFamily="34" charset="0"/>
                <a:cs typeface="Arial" pitchFamily="34" charset="0"/>
              </a:rPr>
              <a:t> </a:t>
            </a:r>
            <a:r>
              <a:rPr lang="en-US" sz="2400" dirty="0" err="1">
                <a:latin typeface="Arial" pitchFamily="34" charset="0"/>
                <a:cs typeface="Arial" pitchFamily="34" charset="0"/>
              </a:rPr>
              <a:t>ảnh</a:t>
            </a:r>
            <a:r>
              <a:rPr lang="en-US" sz="2400" dirty="0">
                <a:latin typeface="Arial" pitchFamily="34" charset="0"/>
                <a:cs typeface="Arial" pitchFamily="34" charset="0"/>
              </a:rPr>
              <a:t> </a:t>
            </a:r>
            <a:r>
              <a:rPr lang="en-US" sz="2400" dirty="0" err="1">
                <a:latin typeface="Arial" pitchFamily="34" charset="0"/>
                <a:cs typeface="Arial" pitchFamily="34" charset="0"/>
              </a:rPr>
              <a:t>có</a:t>
            </a:r>
            <a:r>
              <a:rPr lang="en-US" sz="2400" dirty="0">
                <a:latin typeface="Arial" pitchFamily="34" charset="0"/>
                <a:cs typeface="Arial" pitchFamily="34" charset="0"/>
              </a:rPr>
              <a:t> </a:t>
            </a:r>
            <a:r>
              <a:rPr lang="en-US" sz="2400" dirty="0" err="1">
                <a:latin typeface="Arial" pitchFamily="34" charset="0"/>
                <a:cs typeface="Arial" pitchFamily="34" charset="0"/>
              </a:rPr>
              <a:t>chứa</a:t>
            </a:r>
            <a:r>
              <a:rPr lang="en-US" sz="2400" dirty="0">
                <a:latin typeface="Arial" pitchFamily="34" charset="0"/>
                <a:cs typeface="Arial" pitchFamily="34" charset="0"/>
              </a:rPr>
              <a:t> </a:t>
            </a:r>
            <a:r>
              <a:rPr lang="en-US" sz="2400" dirty="0" err="1">
                <a:latin typeface="Arial" pitchFamily="34" charset="0"/>
                <a:cs typeface="Arial" pitchFamily="34" charset="0"/>
              </a:rPr>
              <a:t>nhiều</a:t>
            </a:r>
            <a:r>
              <a:rPr lang="en-US" sz="2400" dirty="0">
                <a:latin typeface="Arial" pitchFamily="34" charset="0"/>
                <a:cs typeface="Arial" pitchFamily="34" charset="0"/>
              </a:rPr>
              <a:t> </a:t>
            </a:r>
            <a:r>
              <a:rPr lang="en-US" sz="2400" dirty="0" err="1">
                <a:latin typeface="Arial" pitchFamily="34" charset="0"/>
                <a:cs typeface="Arial" pitchFamily="34" charset="0"/>
              </a:rPr>
              <a:t>đối</a:t>
            </a:r>
            <a:r>
              <a:rPr lang="en-US" sz="2400" dirty="0">
                <a:latin typeface="Arial" pitchFamily="34" charset="0"/>
                <a:cs typeface="Arial" pitchFamily="34" charset="0"/>
              </a:rPr>
              <a:t> </a:t>
            </a:r>
            <a:r>
              <a:rPr lang="en-US" sz="2400" dirty="0" err="1" smtClean="0">
                <a:latin typeface="Arial" pitchFamily="34" charset="0"/>
                <a:cs typeface="Arial" pitchFamily="34" charset="0"/>
              </a:rPr>
              <a:t>tượng</a:t>
            </a:r>
            <a:r>
              <a:rPr lang="en-US" sz="2400" dirty="0" smtClean="0">
                <a:latin typeface="Arial" pitchFamily="34" charset="0"/>
                <a:cs typeface="Arial" pitchFamily="34" charset="0"/>
              </a:rPr>
              <a:t> </a:t>
            </a:r>
            <a:r>
              <a:rPr lang="en-US" sz="2400" dirty="0" err="1">
                <a:latin typeface="Arial" pitchFamily="34" charset="0"/>
                <a:cs typeface="Arial" pitchFamily="34" charset="0"/>
              </a:rPr>
              <a:t>khác</a:t>
            </a:r>
            <a:r>
              <a:rPr lang="en-US" sz="2400" dirty="0">
                <a:latin typeface="Arial" pitchFamily="34" charset="0"/>
                <a:cs typeface="Arial" pitchFamily="34" charset="0"/>
              </a:rPr>
              <a:t> </a:t>
            </a:r>
            <a:r>
              <a:rPr lang="en-US" sz="2400" dirty="0" err="1">
                <a:latin typeface="Arial" pitchFamily="34" charset="0"/>
                <a:cs typeface="Arial" pitchFamily="34" charset="0"/>
              </a:rPr>
              <a:t>nhau</a:t>
            </a:r>
            <a:r>
              <a:rPr lang="en-US" sz="2400" dirty="0">
                <a:latin typeface="Arial" pitchFamily="34" charset="0"/>
                <a:cs typeface="Arial" pitchFamily="34" charset="0"/>
              </a:rPr>
              <a:t>. </a:t>
            </a:r>
            <a:r>
              <a:rPr lang="en-US" sz="2400" dirty="0" err="1">
                <a:latin typeface="Arial" pitchFamily="34" charset="0"/>
                <a:cs typeface="Arial" pitchFamily="34" charset="0"/>
              </a:rPr>
              <a:t>Biện</a:t>
            </a:r>
            <a:r>
              <a:rPr lang="en-US" sz="2400" dirty="0">
                <a:latin typeface="Arial" pitchFamily="34" charset="0"/>
                <a:cs typeface="Arial" pitchFamily="34" charset="0"/>
              </a:rPr>
              <a:t> </a:t>
            </a:r>
            <a:r>
              <a:rPr lang="en-US" sz="2400" dirty="0" err="1">
                <a:latin typeface="Arial" pitchFamily="34" charset="0"/>
                <a:cs typeface="Arial" pitchFamily="34" charset="0"/>
              </a:rPr>
              <a:t>pháp</a:t>
            </a:r>
            <a:r>
              <a:rPr lang="en-US" sz="2400" dirty="0">
                <a:latin typeface="Arial" pitchFamily="34" charset="0"/>
                <a:cs typeface="Arial" pitchFamily="34" charset="0"/>
              </a:rPr>
              <a:t> </a:t>
            </a:r>
            <a:r>
              <a:rPr lang="en-US" sz="2400" dirty="0" err="1">
                <a:latin typeface="Arial" pitchFamily="34" charset="0"/>
                <a:cs typeface="Arial" pitchFamily="34" charset="0"/>
              </a:rPr>
              <a:t>này</a:t>
            </a:r>
            <a:r>
              <a:rPr lang="en-US" sz="2400" dirty="0">
                <a:latin typeface="Arial" pitchFamily="34" charset="0"/>
                <a:cs typeface="Arial" pitchFamily="34" charset="0"/>
              </a:rPr>
              <a:t> </a:t>
            </a:r>
            <a:r>
              <a:rPr lang="en-US" sz="2400" dirty="0" err="1">
                <a:latin typeface="Arial" pitchFamily="34" charset="0"/>
                <a:cs typeface="Arial" pitchFamily="34" charset="0"/>
              </a:rPr>
              <a:t>hoạt</a:t>
            </a:r>
            <a:r>
              <a:rPr lang="en-US" sz="2400" dirty="0">
                <a:latin typeface="Arial" pitchFamily="34" charset="0"/>
                <a:cs typeface="Arial" pitchFamily="34" charset="0"/>
              </a:rPr>
              <a:t> </a:t>
            </a:r>
            <a:r>
              <a:rPr lang="en-US" sz="2400" dirty="0" err="1">
                <a:latin typeface="Arial" pitchFamily="34" charset="0"/>
                <a:cs typeface="Arial" pitchFamily="34" charset="0"/>
              </a:rPr>
              <a:t>động</a:t>
            </a:r>
            <a:r>
              <a:rPr lang="en-US" sz="2400" dirty="0">
                <a:latin typeface="Arial" pitchFamily="34" charset="0"/>
                <a:cs typeface="Arial" pitchFamily="34" charset="0"/>
              </a:rPr>
              <a:t> </a:t>
            </a:r>
            <a:r>
              <a:rPr lang="en-US" sz="2400" dirty="0" err="1">
                <a:latin typeface="Arial" pitchFamily="34" charset="0"/>
                <a:cs typeface="Arial" pitchFamily="34" charset="0"/>
              </a:rPr>
              <a:t>tốt</a:t>
            </a:r>
            <a:r>
              <a:rPr lang="en-US" sz="2400" dirty="0">
                <a:latin typeface="Arial" pitchFamily="34" charset="0"/>
                <a:cs typeface="Arial" pitchFamily="34" charset="0"/>
              </a:rPr>
              <a:t> </a:t>
            </a:r>
            <a:r>
              <a:rPr lang="en-US" sz="2400" dirty="0" err="1">
                <a:latin typeface="Arial" pitchFamily="34" charset="0"/>
                <a:cs typeface="Arial" pitchFamily="34" charset="0"/>
              </a:rPr>
              <a:t>vì</a:t>
            </a:r>
            <a:r>
              <a:rPr lang="en-US" sz="2400" dirty="0">
                <a:latin typeface="Arial" pitchFamily="34" charset="0"/>
                <a:cs typeface="Arial" pitchFamily="34" charset="0"/>
              </a:rPr>
              <a:t> </a:t>
            </a:r>
            <a:r>
              <a:rPr lang="en-US" sz="2400" dirty="0" err="1">
                <a:latin typeface="Arial" pitchFamily="34" charset="0"/>
                <a:cs typeface="Arial" pitchFamily="34" charset="0"/>
              </a:rPr>
              <a:t>các</a:t>
            </a:r>
            <a:r>
              <a:rPr lang="en-US" sz="2400" dirty="0">
                <a:latin typeface="Arial" pitchFamily="34" charset="0"/>
                <a:cs typeface="Arial" pitchFamily="34" charset="0"/>
              </a:rPr>
              <a:t> </a:t>
            </a:r>
            <a:r>
              <a:rPr lang="en-US" sz="2400" dirty="0" err="1">
                <a:latin typeface="Arial" pitchFamily="34" charset="0"/>
                <a:cs typeface="Arial" pitchFamily="34" charset="0"/>
              </a:rPr>
              <a:t>đối</a:t>
            </a:r>
            <a:r>
              <a:rPr lang="en-US" sz="2400" dirty="0">
                <a:latin typeface="Arial" pitchFamily="34" charset="0"/>
                <a:cs typeface="Arial" pitchFamily="34" charset="0"/>
              </a:rPr>
              <a:t> </a:t>
            </a:r>
            <a:r>
              <a:rPr lang="en-US" sz="2400" dirty="0" err="1">
                <a:latin typeface="Arial" pitchFamily="34" charset="0"/>
                <a:cs typeface="Arial" pitchFamily="34" charset="0"/>
              </a:rPr>
              <a:t>sánh</a:t>
            </a:r>
            <a:r>
              <a:rPr lang="en-US" sz="2400" dirty="0">
                <a:latin typeface="Arial" pitchFamily="34" charset="0"/>
                <a:cs typeface="Arial" pitchFamily="34" charset="0"/>
              </a:rPr>
              <a:t> </a:t>
            </a:r>
            <a:r>
              <a:rPr lang="en-US" sz="2400" dirty="0" err="1">
                <a:latin typeface="Arial" pitchFamily="34" charset="0"/>
                <a:cs typeface="Arial" pitchFamily="34" charset="0"/>
              </a:rPr>
              <a:t>chính</a:t>
            </a:r>
            <a:r>
              <a:rPr lang="en-US" sz="2400" dirty="0">
                <a:latin typeface="Arial" pitchFamily="34" charset="0"/>
                <a:cs typeface="Arial" pitchFamily="34" charset="0"/>
              </a:rPr>
              <a:t> </a:t>
            </a:r>
            <a:r>
              <a:rPr lang="en-US" sz="2400" dirty="0" err="1">
                <a:latin typeface="Arial" pitchFamily="34" charset="0"/>
                <a:cs typeface="Arial" pitchFamily="34" charset="0"/>
              </a:rPr>
              <a:t>xác</a:t>
            </a:r>
            <a:r>
              <a:rPr lang="en-US" sz="2400" dirty="0">
                <a:latin typeface="Arial" pitchFamily="34" charset="0"/>
                <a:cs typeface="Arial" pitchFamily="34" charset="0"/>
              </a:rPr>
              <a:t> </a:t>
            </a:r>
            <a:r>
              <a:rPr lang="en-US" sz="2400" dirty="0" err="1">
                <a:latin typeface="Arial" pitchFamily="34" charset="0"/>
                <a:cs typeface="Arial" pitchFamily="34" charset="0"/>
              </a:rPr>
              <a:t>cần</a:t>
            </a:r>
            <a:r>
              <a:rPr lang="en-US" sz="2400" dirty="0">
                <a:latin typeface="Arial" pitchFamily="34" charset="0"/>
                <a:cs typeface="Arial" pitchFamily="34" charset="0"/>
              </a:rPr>
              <a:t> </a:t>
            </a:r>
            <a:r>
              <a:rPr lang="en-US" sz="2400" dirty="0" err="1">
                <a:latin typeface="Arial" pitchFamily="34" charset="0"/>
                <a:cs typeface="Arial" pitchFamily="34" charset="0"/>
              </a:rPr>
              <a:t>phải</a:t>
            </a:r>
            <a:r>
              <a:rPr lang="en-US" sz="2400" dirty="0">
                <a:latin typeface="Arial" pitchFamily="34" charset="0"/>
                <a:cs typeface="Arial" pitchFamily="34" charset="0"/>
              </a:rPr>
              <a:t> </a:t>
            </a:r>
            <a:r>
              <a:rPr lang="en-US" sz="2400" dirty="0" err="1">
                <a:latin typeface="Arial" pitchFamily="34" charset="0"/>
                <a:cs typeface="Arial" pitchFamily="34" charset="0"/>
              </a:rPr>
              <a:t>có</a:t>
            </a:r>
            <a:r>
              <a:rPr lang="en-US" sz="2400" dirty="0">
                <a:latin typeface="Arial" pitchFamily="34" charset="0"/>
                <a:cs typeface="Arial" pitchFamily="34" charset="0"/>
              </a:rPr>
              <a:t> </a:t>
            </a:r>
            <a:r>
              <a:rPr lang="en-US" sz="2400" dirty="0" err="1">
                <a:latin typeface="Arial" pitchFamily="34" charset="0"/>
                <a:cs typeface="Arial" pitchFamily="34" charset="0"/>
              </a:rPr>
              <a:t>số</a:t>
            </a:r>
            <a:r>
              <a:rPr lang="en-US" sz="2400" dirty="0">
                <a:latin typeface="Arial" pitchFamily="34" charset="0"/>
                <a:cs typeface="Arial" pitchFamily="34" charset="0"/>
              </a:rPr>
              <a:t> </a:t>
            </a:r>
            <a:r>
              <a:rPr lang="en-US" sz="2400" dirty="0" err="1" smtClean="0">
                <a:latin typeface="Arial" pitchFamily="34" charset="0"/>
                <a:cs typeface="Arial" pitchFamily="34" charset="0"/>
              </a:rPr>
              <a:t>lượng</a:t>
            </a:r>
            <a:r>
              <a:rPr lang="en-US" sz="2400" dirty="0" smtClean="0">
                <a:latin typeface="Arial" pitchFamily="34" charset="0"/>
                <a:cs typeface="Arial" pitchFamily="34" charset="0"/>
              </a:rPr>
              <a:t> </a:t>
            </a:r>
            <a:r>
              <a:rPr lang="en-US" sz="2400" dirty="0" err="1">
                <a:latin typeface="Arial" pitchFamily="34" charset="0"/>
                <a:cs typeface="Arial" pitchFamily="34" charset="0"/>
              </a:rPr>
              <a:t>đáng</a:t>
            </a:r>
            <a:r>
              <a:rPr lang="en-US" sz="2400" dirty="0">
                <a:latin typeface="Arial" pitchFamily="34" charset="0"/>
                <a:cs typeface="Arial" pitchFamily="34" charset="0"/>
              </a:rPr>
              <a:t> </a:t>
            </a:r>
            <a:r>
              <a:rPr lang="en-US" sz="2400" dirty="0" err="1">
                <a:latin typeface="Arial" pitchFamily="34" charset="0"/>
                <a:cs typeface="Arial" pitchFamily="34" charset="0"/>
              </a:rPr>
              <a:t>kể</a:t>
            </a:r>
            <a:r>
              <a:rPr lang="en-US" sz="2400" dirty="0">
                <a:latin typeface="Arial" pitchFamily="34" charset="0"/>
                <a:cs typeface="Arial" pitchFamily="34" charset="0"/>
              </a:rPr>
              <a:t> </a:t>
            </a:r>
            <a:r>
              <a:rPr lang="en-US" sz="2400" dirty="0" err="1">
                <a:latin typeface="Arial" pitchFamily="34" charset="0"/>
                <a:cs typeface="Arial" pitchFamily="34" charset="0"/>
              </a:rPr>
              <a:t>những</a:t>
            </a:r>
            <a:r>
              <a:rPr lang="en-US" sz="2400" dirty="0">
                <a:latin typeface="Arial" pitchFamily="34" charset="0"/>
                <a:cs typeface="Arial" pitchFamily="34" charset="0"/>
              </a:rPr>
              <a:t> </a:t>
            </a:r>
            <a:r>
              <a:rPr lang="en-US" sz="2400" dirty="0" err="1">
                <a:latin typeface="Arial" pitchFamily="34" charset="0"/>
                <a:cs typeface="Arial" pitchFamily="34" charset="0"/>
              </a:rPr>
              <a:t>điểm</a:t>
            </a:r>
            <a:r>
              <a:rPr lang="en-US" sz="2400" dirty="0">
                <a:latin typeface="Arial" pitchFamily="34" charset="0"/>
                <a:cs typeface="Arial" pitchFamily="34" charset="0"/>
              </a:rPr>
              <a:t> </a:t>
            </a:r>
            <a:r>
              <a:rPr lang="en-US" sz="2400" dirty="0" err="1">
                <a:latin typeface="Arial" pitchFamily="34" charset="0"/>
                <a:cs typeface="Arial" pitchFamily="34" charset="0"/>
              </a:rPr>
              <a:t>hàng</a:t>
            </a:r>
            <a:r>
              <a:rPr lang="en-US" sz="2400" dirty="0">
                <a:latin typeface="Arial" pitchFamily="34" charset="0"/>
                <a:cs typeface="Arial" pitchFamily="34" charset="0"/>
              </a:rPr>
              <a:t> </a:t>
            </a:r>
            <a:r>
              <a:rPr lang="en-US" sz="2400" dirty="0" err="1">
                <a:latin typeface="Arial" pitchFamily="34" charset="0"/>
                <a:cs typeface="Arial" pitchFamily="34" charset="0"/>
              </a:rPr>
              <a:t>xóm</a:t>
            </a:r>
            <a:r>
              <a:rPr lang="en-US" sz="2400" dirty="0">
                <a:latin typeface="Arial" pitchFamily="34" charset="0"/>
                <a:cs typeface="Arial" pitchFamily="34" charset="0"/>
              </a:rPr>
              <a:t> </a:t>
            </a:r>
            <a:r>
              <a:rPr lang="en-US" sz="2400" dirty="0" err="1">
                <a:latin typeface="Arial" pitchFamily="34" charset="0"/>
                <a:cs typeface="Arial" pitchFamily="34" charset="0"/>
              </a:rPr>
              <a:t>gần</a:t>
            </a:r>
            <a:r>
              <a:rPr lang="en-US" sz="2400" dirty="0">
                <a:latin typeface="Arial" pitchFamily="34" charset="0"/>
                <a:cs typeface="Arial" pitchFamily="34" charset="0"/>
              </a:rPr>
              <a:t> </a:t>
            </a:r>
            <a:r>
              <a:rPr lang="en-US" sz="2400" dirty="0" err="1" smtClean="0">
                <a:latin typeface="Arial" pitchFamily="34" charset="0"/>
                <a:cs typeface="Arial" pitchFamily="34" charset="0"/>
              </a:rPr>
              <a:t>nhất</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hơn</a:t>
            </a:r>
            <a:r>
              <a:rPr lang="en-US" sz="2400" dirty="0" smtClean="0">
                <a:latin typeface="Arial" pitchFamily="34" charset="0"/>
                <a:cs typeface="Arial" pitchFamily="34" charset="0"/>
              </a:rPr>
              <a:t> </a:t>
            </a:r>
            <a:r>
              <a:rPr lang="en-US" sz="2400" dirty="0">
                <a:latin typeface="Arial" pitchFamily="34" charset="0"/>
                <a:cs typeface="Arial" pitchFamily="34" charset="0"/>
              </a:rPr>
              <a:t>so </a:t>
            </a:r>
            <a:r>
              <a:rPr lang="en-US" sz="2400" dirty="0" err="1" smtClean="0">
                <a:latin typeface="Arial" pitchFamily="34" charset="0"/>
                <a:cs typeface="Arial" pitchFamily="34" charset="0"/>
              </a:rPr>
              <a:t>với</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đối</a:t>
            </a:r>
            <a:r>
              <a:rPr lang="en-US" sz="2400" dirty="0" smtClean="0">
                <a:latin typeface="Arial" pitchFamily="34" charset="0"/>
                <a:cs typeface="Arial" pitchFamily="34" charset="0"/>
              </a:rPr>
              <a:t> </a:t>
            </a:r>
            <a:r>
              <a:rPr lang="en-US" sz="2400" dirty="0" err="1">
                <a:latin typeface="Arial" pitchFamily="34" charset="0"/>
                <a:cs typeface="Arial" pitchFamily="34" charset="0"/>
              </a:rPr>
              <a:t>sánh</a:t>
            </a:r>
            <a:r>
              <a:rPr lang="en-US" sz="2400" dirty="0">
                <a:latin typeface="Arial" pitchFamily="34" charset="0"/>
                <a:cs typeface="Arial" pitchFamily="34" charset="0"/>
              </a:rPr>
              <a:t> </a:t>
            </a:r>
            <a:r>
              <a:rPr lang="en-US" sz="2400" dirty="0" err="1">
                <a:latin typeface="Arial" pitchFamily="34" charset="0"/>
                <a:cs typeface="Arial" pitchFamily="34" charset="0"/>
              </a:rPr>
              <a:t>không</a:t>
            </a:r>
            <a:r>
              <a:rPr lang="en-US" sz="2400" dirty="0">
                <a:latin typeface="Arial" pitchFamily="34" charset="0"/>
                <a:cs typeface="Arial" pitchFamily="34" charset="0"/>
              </a:rPr>
              <a:t> </a:t>
            </a:r>
            <a:r>
              <a:rPr lang="en-US" sz="2400" dirty="0" err="1">
                <a:latin typeface="Arial" pitchFamily="34" charset="0"/>
                <a:cs typeface="Arial" pitchFamily="34" charset="0"/>
              </a:rPr>
              <a:t>chính</a:t>
            </a:r>
            <a:r>
              <a:rPr lang="en-US" sz="2400" dirty="0">
                <a:latin typeface="Arial" pitchFamily="34" charset="0"/>
                <a:cs typeface="Arial" pitchFamily="34" charset="0"/>
              </a:rPr>
              <a:t> </a:t>
            </a:r>
            <a:r>
              <a:rPr lang="en-US" sz="2400" dirty="0" err="1">
                <a:latin typeface="Arial" pitchFamily="34" charset="0"/>
                <a:cs typeface="Arial" pitchFamily="34" charset="0"/>
              </a:rPr>
              <a:t>xác</a:t>
            </a:r>
            <a:r>
              <a:rPr lang="en-US" sz="2400" dirty="0">
                <a:latin typeface="Arial" pitchFamily="34" charset="0"/>
                <a:cs typeface="Arial" pitchFamily="34" charset="0"/>
              </a:rPr>
              <a:t> </a:t>
            </a:r>
            <a:r>
              <a:rPr lang="en-US" sz="2400" dirty="0" err="1">
                <a:latin typeface="Arial" pitchFamily="34" charset="0"/>
                <a:cs typeface="Arial" pitchFamily="34" charset="0"/>
              </a:rPr>
              <a:t>để</a:t>
            </a:r>
            <a:r>
              <a:rPr lang="en-US" sz="2400" dirty="0">
                <a:latin typeface="Arial" pitchFamily="34" charset="0"/>
                <a:cs typeface="Arial" pitchFamily="34" charset="0"/>
              </a:rPr>
              <a:t> </a:t>
            </a:r>
            <a:r>
              <a:rPr lang="en-US" sz="2400" dirty="0" err="1">
                <a:latin typeface="Arial" pitchFamily="34" charset="0"/>
                <a:cs typeface="Arial" pitchFamily="34" charset="0"/>
              </a:rPr>
              <a:t>đạt</a:t>
            </a:r>
            <a:r>
              <a:rPr lang="en-US" sz="2400" dirty="0">
                <a:latin typeface="Arial" pitchFamily="34" charset="0"/>
                <a:cs typeface="Arial" pitchFamily="34" charset="0"/>
              </a:rPr>
              <a:t> </a:t>
            </a:r>
            <a:r>
              <a:rPr lang="en-US" sz="2400" dirty="0" err="1" smtClean="0">
                <a:latin typeface="Arial" pitchFamily="34" charset="0"/>
                <a:cs typeface="Arial" pitchFamily="34" charset="0"/>
              </a:rPr>
              <a:t>được</a:t>
            </a:r>
            <a:r>
              <a:rPr lang="en-US" sz="2400" dirty="0" smtClean="0">
                <a:latin typeface="Arial" pitchFamily="34" charset="0"/>
                <a:cs typeface="Arial" pitchFamily="34" charset="0"/>
              </a:rPr>
              <a:t> </a:t>
            </a:r>
            <a:r>
              <a:rPr lang="en-US" sz="2400" dirty="0" err="1">
                <a:latin typeface="Arial" pitchFamily="34" charset="0"/>
                <a:cs typeface="Arial" pitchFamily="34" charset="0"/>
              </a:rPr>
              <a:t>đối</a:t>
            </a:r>
            <a:r>
              <a:rPr lang="en-US" sz="2400" dirty="0">
                <a:latin typeface="Arial" pitchFamily="34" charset="0"/>
                <a:cs typeface="Arial" pitchFamily="34" charset="0"/>
              </a:rPr>
              <a:t> </a:t>
            </a:r>
            <a:r>
              <a:rPr lang="en-US" sz="2400" dirty="0" err="1">
                <a:latin typeface="Arial" pitchFamily="34" charset="0"/>
                <a:cs typeface="Arial" pitchFamily="34" charset="0"/>
              </a:rPr>
              <a:t>sánh</a:t>
            </a:r>
            <a:r>
              <a:rPr lang="en-US" sz="2400" dirty="0">
                <a:latin typeface="Arial" pitchFamily="34" charset="0"/>
                <a:cs typeface="Arial" pitchFamily="34" charset="0"/>
              </a:rPr>
              <a:t> </a:t>
            </a:r>
            <a:r>
              <a:rPr lang="en-US" sz="2400" dirty="0" err="1">
                <a:latin typeface="Arial" pitchFamily="34" charset="0"/>
                <a:cs typeface="Arial" pitchFamily="34" charset="0"/>
              </a:rPr>
              <a:t>đáng</a:t>
            </a:r>
            <a:r>
              <a:rPr lang="en-US" sz="2400" dirty="0">
                <a:latin typeface="Arial" pitchFamily="34" charset="0"/>
                <a:cs typeface="Arial" pitchFamily="34" charset="0"/>
              </a:rPr>
              <a:t> tin </a:t>
            </a:r>
            <a:r>
              <a:rPr lang="en-US" sz="2400" dirty="0" err="1">
                <a:latin typeface="Arial" pitchFamily="34" charset="0"/>
                <a:cs typeface="Arial" pitchFamily="34" charset="0"/>
              </a:rPr>
              <a:t>cậy</a:t>
            </a:r>
            <a:r>
              <a:rPr lang="en-US" sz="2400" dirty="0">
                <a:latin typeface="Arial" pitchFamily="34" charset="0"/>
                <a:cs typeface="Arial" pitchFamily="34" charset="0"/>
              </a:rPr>
              <a:t>.</a:t>
            </a:r>
          </a:p>
        </p:txBody>
      </p:sp>
      <p:sp>
        <p:nvSpPr>
          <p:cNvPr id="4" name="Slide Number Placeholder 3"/>
          <p:cNvSpPr>
            <a:spLocks noGrp="1"/>
          </p:cNvSpPr>
          <p:nvPr>
            <p:ph type="sldNum" sz="quarter" idx="12"/>
          </p:nvPr>
        </p:nvSpPr>
        <p:spPr/>
        <p:txBody>
          <a:bodyPr/>
          <a:lstStyle/>
          <a:p>
            <a:fld id="{620FF715-CA4F-4DA1-B8BB-1FA164268FAD}" type="slidenum">
              <a:rPr lang="en-US" smtClean="0"/>
              <a:t>39</a:t>
            </a:fld>
            <a:endParaRPr lang="en-US"/>
          </a:p>
        </p:txBody>
      </p:sp>
    </p:spTree>
    <p:extLst>
      <p:ext uri="{BB962C8B-B14F-4D97-AF65-F5344CB8AC3E}">
        <p14:creationId xmlns:p14="http://schemas.microsoft.com/office/powerpoint/2010/main" val="398469599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0"/>
            <a:ext cx="7924800" cy="1143000"/>
          </a:xfrm>
        </p:spPr>
        <p:txBody>
          <a:bodyPr>
            <a:normAutofit/>
          </a:bodyPr>
          <a:lstStyle/>
          <a:p>
            <a:r>
              <a:rPr lang="en-US" dirty="0">
                <a:solidFill>
                  <a:schemeClr val="bg1"/>
                </a:solidFill>
              </a:rPr>
              <a:t>Scale-space </a:t>
            </a:r>
            <a:r>
              <a:rPr lang="en-US" dirty="0" err="1">
                <a:solidFill>
                  <a:schemeClr val="bg1"/>
                </a:solidFill>
              </a:rPr>
              <a:t>extrema</a:t>
            </a:r>
            <a:r>
              <a:rPr lang="en-US" dirty="0">
                <a:solidFill>
                  <a:schemeClr val="bg1"/>
                </a:solidFill>
              </a:rPr>
              <a:t> </a:t>
            </a:r>
            <a:r>
              <a:rPr lang="en-US" dirty="0" smtClean="0">
                <a:solidFill>
                  <a:schemeClr val="bg1"/>
                </a:solidFill>
              </a:rPr>
              <a:t>detection</a:t>
            </a:r>
            <a:endParaRPr lang="en-US" dirty="0">
              <a:solidFill>
                <a:schemeClr val="bg1"/>
              </a:solidFill>
            </a:endParaRPr>
          </a:p>
        </p:txBody>
      </p:sp>
      <p:sp>
        <p:nvSpPr>
          <p:cNvPr id="3" name="Rectangle 2"/>
          <p:cNvSpPr/>
          <p:nvPr/>
        </p:nvSpPr>
        <p:spPr>
          <a:xfrm>
            <a:off x="838200" y="1600200"/>
            <a:ext cx="7772400" cy="3108543"/>
          </a:xfrm>
          <a:prstGeom prst="rect">
            <a:avLst/>
          </a:prstGeom>
        </p:spPr>
        <p:txBody>
          <a:bodyPr wrap="square">
            <a:spAutoFit/>
          </a:bodyPr>
          <a:lstStyle/>
          <a:p>
            <a:pPr marL="285750" lvl="0" indent="-285750" algn="just">
              <a:buFont typeface="Arial" pitchFamily="34" charset="0"/>
              <a:buChar char="•"/>
            </a:pPr>
            <a:r>
              <a:rPr lang="en-US" sz="2800" dirty="0">
                <a:latin typeface="Arial" pitchFamily="34" charset="0"/>
                <a:cs typeface="Arial" pitchFamily="34" charset="0"/>
              </a:rPr>
              <a:t>Extrema: </a:t>
            </a:r>
            <a:r>
              <a:rPr lang="en-US" sz="2800" dirty="0">
                <a:latin typeface="Arial" pitchFamily="34" charset="0"/>
                <a:cs typeface="Arial" pitchFamily="34" charset="0"/>
                <a:hlinkClick r:id="rId2" tooltip="Maxima and minima"/>
              </a:rPr>
              <a:t>maxima and minima</a:t>
            </a:r>
            <a:r>
              <a:rPr lang="en-US" sz="2800" dirty="0">
                <a:latin typeface="Arial" pitchFamily="34" charset="0"/>
                <a:cs typeface="Arial" pitchFamily="34" charset="0"/>
              </a:rPr>
              <a:t> ( điểm cực </a:t>
            </a:r>
            <a:r>
              <a:rPr lang="en-US" sz="2800" dirty="0" err="1">
                <a:latin typeface="Arial" pitchFamily="34" charset="0"/>
                <a:cs typeface="Arial" pitchFamily="34" charset="0"/>
              </a:rPr>
              <a:t>trị</a:t>
            </a:r>
            <a:r>
              <a:rPr lang="en-US" sz="2800" dirty="0" smtClean="0">
                <a:latin typeface="Arial" pitchFamily="34" charset="0"/>
                <a:cs typeface="Arial" pitchFamily="34" charset="0"/>
              </a:rPr>
              <a:t>).</a:t>
            </a:r>
            <a:endParaRPr lang="en-US" sz="2800" dirty="0">
              <a:latin typeface="Arial" pitchFamily="34" charset="0"/>
              <a:cs typeface="Arial" pitchFamily="34" charset="0"/>
            </a:endParaRPr>
          </a:p>
          <a:p>
            <a:pPr marL="285750" lvl="0" indent="-285750" algn="just">
              <a:buFont typeface="Arial" pitchFamily="34" charset="0"/>
              <a:buChar char="•"/>
            </a:pPr>
            <a:r>
              <a:rPr lang="en-US" sz="2800" dirty="0">
                <a:latin typeface="Arial" pitchFamily="34" charset="0"/>
                <a:cs typeface="Arial" pitchFamily="34" charset="0"/>
              </a:rPr>
              <a:t>Scale-space: Phát hiện vị trí bất biến để thay đổi quy mô của hình ảnh có </a:t>
            </a:r>
            <a:r>
              <a:rPr lang="en-US" sz="2800" dirty="0" smtClean="0">
                <a:latin typeface="Arial" pitchFamily="34" charset="0"/>
                <a:cs typeface="Arial" pitchFamily="34" charset="0"/>
              </a:rPr>
              <a:t>thể được </a:t>
            </a:r>
            <a:r>
              <a:rPr lang="en-US" sz="2800" dirty="0">
                <a:latin typeface="Arial" pitchFamily="34" charset="0"/>
                <a:cs typeface="Arial" pitchFamily="34" charset="0"/>
              </a:rPr>
              <a:t>thực hiện bằng cách tìm kiếm các đặc trưng ổn định trên tất cả các quy mô có thể, bằng cách sử dụng hàm liên tục của thang đo (được gọi là không gian tỷ lệ (Witkin,1983</a:t>
            </a:r>
            <a:r>
              <a:rPr lang="en-US" sz="2800" dirty="0" smtClean="0">
                <a:latin typeface="Arial" pitchFamily="34" charset="0"/>
                <a:cs typeface="Arial" pitchFamily="34" charset="0"/>
              </a:rPr>
              <a:t>).</a:t>
            </a:r>
            <a:endParaRPr lang="en-US" sz="2800" dirty="0">
              <a:latin typeface="Arial" pitchFamily="34" charset="0"/>
              <a:cs typeface="Arial" pitchFamily="34" charset="0"/>
            </a:endParaRPr>
          </a:p>
        </p:txBody>
      </p:sp>
      <p:sp>
        <p:nvSpPr>
          <p:cNvPr id="4" name="Slide Number Placeholder 3"/>
          <p:cNvSpPr>
            <a:spLocks noGrp="1"/>
          </p:cNvSpPr>
          <p:nvPr>
            <p:ph type="sldNum" sz="quarter" idx="12"/>
          </p:nvPr>
        </p:nvSpPr>
        <p:spPr/>
        <p:txBody>
          <a:bodyPr/>
          <a:lstStyle/>
          <a:p>
            <a:fld id="{620FF715-CA4F-4DA1-B8BB-1FA164268FAD}" type="slidenum">
              <a:rPr lang="en-US" smtClean="0"/>
              <a:t>4</a:t>
            </a:fld>
            <a:endParaRPr lang="en-US"/>
          </a:p>
        </p:txBody>
      </p:sp>
    </p:spTree>
    <p:extLst>
      <p:ext uri="{BB962C8B-B14F-4D97-AF65-F5344CB8AC3E}">
        <p14:creationId xmlns:p14="http://schemas.microsoft.com/office/powerpoint/2010/main" val="58704931"/>
      </p:ext>
    </p:extLst>
  </p:cSld>
  <p:clrMapOvr>
    <a:masterClrMapping/>
  </p:clrMapOvr>
  <p:transition spd="slow">
    <p:push dir="u"/>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97699" y="0"/>
            <a:ext cx="8229600" cy="1143000"/>
          </a:xfrm>
        </p:spPr>
        <p:txBody>
          <a:bodyPr/>
          <a:lstStyle/>
          <a:p>
            <a:r>
              <a:rPr lang="en-US" dirty="0" err="1">
                <a:solidFill>
                  <a:schemeClr val="bg1"/>
                </a:solidFill>
              </a:rPr>
              <a:t>Keypoints</a:t>
            </a:r>
            <a:r>
              <a:rPr lang="en-US" dirty="0">
                <a:solidFill>
                  <a:schemeClr val="bg1"/>
                </a:solidFill>
              </a:rPr>
              <a:t> matching</a:t>
            </a:r>
            <a:endParaRPr lang="en-US" dirty="0"/>
          </a:p>
        </p:txBody>
      </p:sp>
      <p:sp>
        <p:nvSpPr>
          <p:cNvPr id="3" name="Content Placeholder 2"/>
          <p:cNvSpPr>
            <a:spLocks noGrp="1"/>
          </p:cNvSpPr>
          <p:nvPr>
            <p:ph idx="1"/>
          </p:nvPr>
        </p:nvSpPr>
        <p:spPr>
          <a:xfrm>
            <a:off x="457200" y="1600200"/>
            <a:ext cx="8229600" cy="4525963"/>
          </a:xfrm>
        </p:spPr>
        <p:txBody>
          <a:bodyPr>
            <a:normAutofit/>
          </a:bodyPr>
          <a:lstStyle/>
          <a:p>
            <a:pPr algn="just"/>
            <a:r>
              <a:rPr lang="en-US" sz="2800" dirty="0" err="1">
                <a:latin typeface="Arial" pitchFamily="34" charset="0"/>
                <a:cs typeface="Arial" pitchFamily="34" charset="0"/>
              </a:rPr>
              <a:t>Các</a:t>
            </a:r>
            <a:r>
              <a:rPr lang="en-US" sz="2800" dirty="0">
                <a:latin typeface="Arial" pitchFamily="34" charset="0"/>
                <a:cs typeface="Arial" pitchFamily="34" charset="0"/>
              </a:rPr>
              <a:t> </a:t>
            </a:r>
            <a:r>
              <a:rPr lang="en-US" sz="2800" dirty="0" err="1">
                <a:latin typeface="Arial" pitchFamily="34" charset="0"/>
                <a:cs typeface="Arial" pitchFamily="34" charset="0"/>
              </a:rPr>
              <a:t>thao</a:t>
            </a:r>
            <a:r>
              <a:rPr lang="en-US" sz="2800" dirty="0">
                <a:latin typeface="Arial" pitchFamily="34" charset="0"/>
                <a:cs typeface="Arial" pitchFamily="34" charset="0"/>
              </a:rPr>
              <a:t> </a:t>
            </a:r>
            <a:r>
              <a:rPr lang="en-US" sz="2800" dirty="0" err="1">
                <a:latin typeface="Arial" pitchFamily="34" charset="0"/>
                <a:cs typeface="Arial" pitchFamily="34" charset="0"/>
              </a:rPr>
              <a:t>tác</a:t>
            </a:r>
            <a:r>
              <a:rPr lang="en-US" sz="2800" dirty="0">
                <a:latin typeface="Arial" pitchFamily="34" charset="0"/>
                <a:cs typeface="Arial" pitchFamily="34" charset="0"/>
              </a:rPr>
              <a:t> </a:t>
            </a:r>
            <a:r>
              <a:rPr lang="en-US" sz="2800" dirty="0" err="1">
                <a:latin typeface="Arial" pitchFamily="34" charset="0"/>
                <a:cs typeface="Arial" pitchFamily="34" charset="0"/>
              </a:rPr>
              <a:t>trước</a:t>
            </a:r>
            <a:r>
              <a:rPr lang="en-US" sz="2800" dirty="0">
                <a:latin typeface="Arial" pitchFamily="34" charset="0"/>
                <a:cs typeface="Arial" pitchFamily="34" charset="0"/>
              </a:rPr>
              <a:t> </a:t>
            </a:r>
            <a:r>
              <a:rPr lang="en-US" sz="2800" dirty="0" err="1">
                <a:latin typeface="Arial" pitchFamily="34" charset="0"/>
                <a:cs typeface="Arial" pitchFamily="34" charset="0"/>
              </a:rPr>
              <a:t>đó</a:t>
            </a:r>
            <a:r>
              <a:rPr lang="en-US" sz="2800" dirty="0">
                <a:latin typeface="Arial" pitchFamily="34" charset="0"/>
                <a:cs typeface="Arial" pitchFamily="34" charset="0"/>
              </a:rPr>
              <a:t> </a:t>
            </a:r>
            <a:r>
              <a:rPr lang="en-US" sz="2800" dirty="0" err="1">
                <a:latin typeface="Arial" pitchFamily="34" charset="0"/>
                <a:cs typeface="Arial" pitchFamily="34" charset="0"/>
              </a:rPr>
              <a:t>đã</a:t>
            </a:r>
            <a:r>
              <a:rPr lang="en-US" sz="2800" dirty="0">
                <a:latin typeface="Arial" pitchFamily="34" charset="0"/>
                <a:cs typeface="Arial" pitchFamily="34" charset="0"/>
              </a:rPr>
              <a:t> </a:t>
            </a:r>
            <a:r>
              <a:rPr lang="en-US" sz="2800" dirty="0" err="1">
                <a:latin typeface="Arial" pitchFamily="34" charset="0"/>
                <a:cs typeface="Arial" pitchFamily="34" charset="0"/>
              </a:rPr>
              <a:t>được</a:t>
            </a:r>
            <a:r>
              <a:rPr lang="en-US" sz="2800" dirty="0">
                <a:latin typeface="Arial" pitchFamily="34" charset="0"/>
                <a:cs typeface="Arial" pitchFamily="34" charset="0"/>
              </a:rPr>
              <a:t> </a:t>
            </a:r>
            <a:r>
              <a:rPr lang="en-US" sz="2800" dirty="0" err="1">
                <a:latin typeface="Arial" pitchFamily="34" charset="0"/>
                <a:cs typeface="Arial" pitchFamily="34" charset="0"/>
              </a:rPr>
              <a:t>gán</a:t>
            </a:r>
            <a:r>
              <a:rPr lang="en-US" sz="2800" dirty="0">
                <a:latin typeface="Arial" pitchFamily="34" charset="0"/>
                <a:cs typeface="Arial" pitchFamily="34" charset="0"/>
              </a:rPr>
              <a:t> </a:t>
            </a:r>
            <a:r>
              <a:rPr lang="en-US" sz="2800" dirty="0" err="1">
                <a:latin typeface="Arial" pitchFamily="34" charset="0"/>
                <a:cs typeface="Arial" pitchFamily="34" charset="0"/>
              </a:rPr>
              <a:t>một</a:t>
            </a:r>
            <a:r>
              <a:rPr lang="en-US" sz="2800" dirty="0">
                <a:latin typeface="Arial" pitchFamily="34" charset="0"/>
                <a:cs typeface="Arial" pitchFamily="34" charset="0"/>
              </a:rPr>
              <a:t> </a:t>
            </a:r>
            <a:r>
              <a:rPr lang="en-US" sz="2800" dirty="0" err="1">
                <a:latin typeface="Arial" pitchFamily="34" charset="0"/>
                <a:cs typeface="Arial" pitchFamily="34" charset="0"/>
              </a:rPr>
              <a:t>vị</a:t>
            </a:r>
            <a:r>
              <a:rPr lang="en-US" sz="2800" dirty="0">
                <a:latin typeface="Arial" pitchFamily="34" charset="0"/>
                <a:cs typeface="Arial" pitchFamily="34" charset="0"/>
              </a:rPr>
              <a:t> </a:t>
            </a:r>
            <a:r>
              <a:rPr lang="en-US" sz="2800" dirty="0" err="1">
                <a:latin typeface="Arial" pitchFamily="34" charset="0"/>
                <a:cs typeface="Arial" pitchFamily="34" charset="0"/>
              </a:rPr>
              <a:t>trí</a:t>
            </a:r>
            <a:r>
              <a:rPr lang="en-US" sz="2800" dirty="0">
                <a:latin typeface="Arial" pitchFamily="34" charset="0"/>
                <a:cs typeface="Arial" pitchFamily="34" charset="0"/>
              </a:rPr>
              <a:t> </a:t>
            </a:r>
            <a:r>
              <a:rPr lang="en-US" sz="2800" dirty="0" err="1">
                <a:latin typeface="Arial" pitchFamily="34" charset="0"/>
                <a:cs typeface="Arial" pitchFamily="34" charset="0"/>
              </a:rPr>
              <a:t>ảnh</a:t>
            </a:r>
            <a:r>
              <a:rPr lang="en-US" sz="2800" dirty="0">
                <a:latin typeface="Arial" pitchFamily="34" charset="0"/>
                <a:cs typeface="Arial" pitchFamily="34" charset="0"/>
              </a:rPr>
              <a:t>, </a:t>
            </a:r>
            <a:r>
              <a:rPr lang="en-US" sz="2800" dirty="0" err="1">
                <a:latin typeface="Arial" pitchFamily="34" charset="0"/>
                <a:cs typeface="Arial" pitchFamily="34" charset="0"/>
              </a:rPr>
              <a:t>tỉ</a:t>
            </a:r>
            <a:r>
              <a:rPr lang="en-US" sz="2800" dirty="0">
                <a:latin typeface="Arial" pitchFamily="34" charset="0"/>
                <a:cs typeface="Arial" pitchFamily="34" charset="0"/>
              </a:rPr>
              <a:t> </a:t>
            </a:r>
            <a:r>
              <a:rPr lang="en-US" sz="2800" dirty="0" err="1">
                <a:latin typeface="Arial" pitchFamily="34" charset="0"/>
                <a:cs typeface="Arial" pitchFamily="34" charset="0"/>
              </a:rPr>
              <a:t>lệ</a:t>
            </a:r>
            <a:r>
              <a:rPr lang="en-US" sz="2800" dirty="0">
                <a:latin typeface="Arial" pitchFamily="34" charset="0"/>
                <a:cs typeface="Arial" pitchFamily="34" charset="0"/>
              </a:rPr>
              <a:t> </a:t>
            </a:r>
            <a:r>
              <a:rPr lang="en-US" sz="2800" dirty="0" err="1">
                <a:latin typeface="Arial" pitchFamily="34" charset="0"/>
                <a:cs typeface="Arial" pitchFamily="34" charset="0"/>
              </a:rPr>
              <a:t>và</a:t>
            </a:r>
            <a:r>
              <a:rPr lang="en-US" sz="2800" dirty="0">
                <a:latin typeface="Arial" pitchFamily="34" charset="0"/>
                <a:cs typeface="Arial" pitchFamily="34" charset="0"/>
              </a:rPr>
              <a:t> </a:t>
            </a:r>
            <a:r>
              <a:rPr lang="en-US" sz="2800" dirty="0" err="1" smtClean="0">
                <a:latin typeface="Arial" pitchFamily="34" charset="0"/>
                <a:cs typeface="Arial" pitchFamily="34" charset="0"/>
              </a:rPr>
              <a:t>hướng</a:t>
            </a:r>
            <a:r>
              <a:rPr lang="en-US" sz="2800" dirty="0" smtClean="0">
                <a:latin typeface="Arial" pitchFamily="34" charset="0"/>
                <a:cs typeface="Arial" pitchFamily="34" charset="0"/>
              </a:rPr>
              <a:t> </a:t>
            </a:r>
            <a:r>
              <a:rPr lang="en-US" sz="2800" dirty="0" err="1">
                <a:latin typeface="Arial" pitchFamily="34" charset="0"/>
                <a:cs typeface="Arial" pitchFamily="34" charset="0"/>
              </a:rPr>
              <a:t>đến</a:t>
            </a:r>
            <a:r>
              <a:rPr lang="en-US" sz="2800" dirty="0">
                <a:latin typeface="Arial" pitchFamily="34" charset="0"/>
                <a:cs typeface="Arial" pitchFamily="34" charset="0"/>
              </a:rPr>
              <a:t> </a:t>
            </a:r>
            <a:r>
              <a:rPr lang="en-US" sz="2800" dirty="0" err="1">
                <a:latin typeface="Arial" pitchFamily="34" charset="0"/>
                <a:cs typeface="Arial" pitchFamily="34" charset="0"/>
              </a:rPr>
              <a:t>mỗi</a:t>
            </a:r>
            <a:r>
              <a:rPr lang="en-US" sz="2800" dirty="0">
                <a:latin typeface="Arial" pitchFamily="34" charset="0"/>
                <a:cs typeface="Arial" pitchFamily="34" charset="0"/>
              </a:rPr>
              <a:t> </a:t>
            </a:r>
            <a:r>
              <a:rPr lang="en-US" sz="2800" dirty="0" err="1">
                <a:latin typeface="Arial" pitchFamily="34" charset="0"/>
                <a:cs typeface="Arial" pitchFamily="34" charset="0"/>
              </a:rPr>
              <a:t>điểm</a:t>
            </a:r>
            <a:r>
              <a:rPr lang="en-US" sz="2800" dirty="0">
                <a:latin typeface="Arial" pitchFamily="34" charset="0"/>
                <a:cs typeface="Arial" pitchFamily="34" charset="0"/>
              </a:rPr>
              <a:t> </a:t>
            </a:r>
            <a:r>
              <a:rPr lang="en-US" sz="2800" dirty="0" err="1">
                <a:latin typeface="Arial" pitchFamily="34" charset="0"/>
                <a:cs typeface="Arial" pitchFamily="34" charset="0"/>
              </a:rPr>
              <a:t>Keypoint</a:t>
            </a:r>
            <a:r>
              <a:rPr lang="en-US" sz="2800" dirty="0">
                <a:latin typeface="Arial" pitchFamily="34" charset="0"/>
                <a:cs typeface="Arial" pitchFamily="34" charset="0"/>
              </a:rPr>
              <a:t>. </a:t>
            </a:r>
            <a:r>
              <a:rPr lang="en-US" sz="2800" dirty="0" err="1">
                <a:latin typeface="Arial" pitchFamily="34" charset="0"/>
                <a:cs typeface="Arial" pitchFamily="34" charset="0"/>
              </a:rPr>
              <a:t>Những</a:t>
            </a:r>
            <a:r>
              <a:rPr lang="en-US" sz="2800" dirty="0">
                <a:latin typeface="Arial" pitchFamily="34" charset="0"/>
                <a:cs typeface="Arial" pitchFamily="34" charset="0"/>
              </a:rPr>
              <a:t> </a:t>
            </a:r>
            <a:r>
              <a:rPr lang="en-US" sz="2800" dirty="0" err="1">
                <a:latin typeface="Arial" pitchFamily="34" charset="0"/>
                <a:cs typeface="Arial" pitchFamily="34" charset="0"/>
              </a:rPr>
              <a:t>thông</a:t>
            </a:r>
            <a:r>
              <a:rPr lang="en-US" sz="2800" dirty="0">
                <a:latin typeface="Arial" pitchFamily="34" charset="0"/>
                <a:cs typeface="Arial" pitchFamily="34" charset="0"/>
              </a:rPr>
              <a:t> </a:t>
            </a:r>
            <a:r>
              <a:rPr lang="en-US" sz="2800" dirty="0" err="1">
                <a:latin typeface="Arial" pitchFamily="34" charset="0"/>
                <a:cs typeface="Arial" pitchFamily="34" charset="0"/>
              </a:rPr>
              <a:t>số</a:t>
            </a:r>
            <a:r>
              <a:rPr lang="en-US" sz="2800" dirty="0">
                <a:latin typeface="Arial" pitchFamily="34" charset="0"/>
                <a:cs typeface="Arial" pitchFamily="34" charset="0"/>
              </a:rPr>
              <a:t> </a:t>
            </a:r>
            <a:r>
              <a:rPr lang="en-US" sz="2800" dirty="0" err="1">
                <a:latin typeface="Arial" pitchFamily="34" charset="0"/>
                <a:cs typeface="Arial" pitchFamily="34" charset="0"/>
              </a:rPr>
              <a:t>ám</a:t>
            </a:r>
            <a:r>
              <a:rPr lang="en-US" sz="2800" dirty="0">
                <a:latin typeface="Arial" pitchFamily="34" charset="0"/>
                <a:cs typeface="Arial" pitchFamily="34" charset="0"/>
              </a:rPr>
              <a:t> </a:t>
            </a:r>
            <a:r>
              <a:rPr lang="en-US" sz="2800" dirty="0" err="1">
                <a:latin typeface="Arial" pitchFamily="34" charset="0"/>
                <a:cs typeface="Arial" pitchFamily="34" charset="0"/>
              </a:rPr>
              <a:t>chỉ</a:t>
            </a:r>
            <a:r>
              <a:rPr lang="en-US" sz="2800" dirty="0">
                <a:latin typeface="Arial" pitchFamily="34" charset="0"/>
                <a:cs typeface="Arial" pitchFamily="34" charset="0"/>
              </a:rPr>
              <a:t> </a:t>
            </a:r>
            <a:r>
              <a:rPr lang="en-US" sz="2800" dirty="0" err="1">
                <a:latin typeface="Arial" pitchFamily="34" charset="0"/>
                <a:cs typeface="Arial" pitchFamily="34" charset="0"/>
              </a:rPr>
              <a:t>sự</a:t>
            </a:r>
            <a:r>
              <a:rPr lang="en-US" sz="2800" dirty="0">
                <a:latin typeface="Arial" pitchFamily="34" charset="0"/>
                <a:cs typeface="Arial" pitchFamily="34" charset="0"/>
              </a:rPr>
              <a:t> </a:t>
            </a:r>
            <a:r>
              <a:rPr lang="en-US" sz="2800" dirty="0" err="1">
                <a:latin typeface="Arial" pitchFamily="34" charset="0"/>
                <a:cs typeface="Arial" pitchFamily="34" charset="0"/>
              </a:rPr>
              <a:t>lặp</a:t>
            </a:r>
            <a:r>
              <a:rPr lang="en-US" sz="2800" dirty="0">
                <a:latin typeface="Arial" pitchFamily="34" charset="0"/>
                <a:cs typeface="Arial" pitchFamily="34" charset="0"/>
              </a:rPr>
              <a:t> </a:t>
            </a:r>
            <a:r>
              <a:rPr lang="en-US" sz="2800" dirty="0" err="1">
                <a:latin typeface="Arial" pitchFamily="34" charset="0"/>
                <a:cs typeface="Arial" pitchFamily="34" charset="0"/>
              </a:rPr>
              <a:t>lại</a:t>
            </a:r>
            <a:r>
              <a:rPr lang="en-US" sz="2800" dirty="0">
                <a:latin typeface="Arial" pitchFamily="34" charset="0"/>
                <a:cs typeface="Arial" pitchFamily="34" charset="0"/>
              </a:rPr>
              <a:t> </a:t>
            </a:r>
            <a:r>
              <a:rPr lang="en-US" sz="2800" dirty="0" err="1">
                <a:latin typeface="Arial" pitchFamily="34" charset="0"/>
                <a:cs typeface="Arial" pitchFamily="34" charset="0"/>
              </a:rPr>
              <a:t>vị</a:t>
            </a:r>
            <a:r>
              <a:rPr lang="en-US" sz="2800" dirty="0">
                <a:latin typeface="Arial" pitchFamily="34" charset="0"/>
                <a:cs typeface="Arial" pitchFamily="34" charset="0"/>
              </a:rPr>
              <a:t> </a:t>
            </a:r>
            <a:r>
              <a:rPr lang="en-US" sz="2800" dirty="0" err="1">
                <a:latin typeface="Arial" pitchFamily="34" charset="0"/>
                <a:cs typeface="Arial" pitchFamily="34" charset="0"/>
              </a:rPr>
              <a:t>trí</a:t>
            </a:r>
            <a:r>
              <a:rPr lang="en-US" sz="2800" dirty="0">
                <a:latin typeface="Arial" pitchFamily="34" charset="0"/>
                <a:cs typeface="Arial" pitchFamily="34" charset="0"/>
              </a:rPr>
              <a:t> </a:t>
            </a:r>
            <a:r>
              <a:rPr lang="en-US" sz="2800" dirty="0" err="1">
                <a:latin typeface="Arial" pitchFamily="34" charset="0"/>
                <a:cs typeface="Arial" pitchFamily="34" charset="0"/>
              </a:rPr>
              <a:t>hệ</a:t>
            </a:r>
            <a:r>
              <a:rPr lang="en-US" sz="2800" dirty="0">
                <a:latin typeface="Arial" pitchFamily="34" charset="0"/>
                <a:cs typeface="Arial" pitchFamily="34" charset="0"/>
              </a:rPr>
              <a:t> </a:t>
            </a:r>
            <a:r>
              <a:rPr lang="en-US" sz="2800" dirty="0" err="1">
                <a:latin typeface="Arial" pitchFamily="34" charset="0"/>
                <a:cs typeface="Arial" pitchFamily="34" charset="0"/>
              </a:rPr>
              <a:t>tọa</a:t>
            </a:r>
            <a:r>
              <a:rPr lang="en-US" sz="2800" dirty="0">
                <a:latin typeface="Arial" pitchFamily="34" charset="0"/>
                <a:cs typeface="Arial" pitchFamily="34" charset="0"/>
              </a:rPr>
              <a:t> </a:t>
            </a:r>
            <a:r>
              <a:rPr lang="en-US" sz="2800" dirty="0" err="1">
                <a:latin typeface="Arial" pitchFamily="34" charset="0"/>
                <a:cs typeface="Arial" pitchFamily="34" charset="0"/>
              </a:rPr>
              <a:t>độ</a:t>
            </a:r>
            <a:r>
              <a:rPr lang="en-US" sz="2800" dirty="0">
                <a:latin typeface="Arial" pitchFamily="34" charset="0"/>
                <a:cs typeface="Arial" pitchFamily="34" charset="0"/>
              </a:rPr>
              <a:t> 2D </a:t>
            </a:r>
            <a:r>
              <a:rPr lang="en-US" sz="2800" dirty="0" err="1">
                <a:latin typeface="Arial" pitchFamily="34" charset="0"/>
                <a:cs typeface="Arial" pitchFamily="34" charset="0"/>
              </a:rPr>
              <a:t>trong</a:t>
            </a:r>
            <a:r>
              <a:rPr lang="en-US" sz="2800" dirty="0">
                <a:latin typeface="Arial" pitchFamily="34" charset="0"/>
                <a:cs typeface="Arial" pitchFamily="34" charset="0"/>
              </a:rPr>
              <a:t> </a:t>
            </a:r>
            <a:r>
              <a:rPr lang="en-US" sz="2800" dirty="0" err="1">
                <a:latin typeface="Arial" pitchFamily="34" charset="0"/>
                <a:cs typeface="Arial" pitchFamily="34" charset="0"/>
              </a:rPr>
              <a:t>đó</a:t>
            </a:r>
            <a:r>
              <a:rPr lang="en-US" sz="2800" dirty="0">
                <a:latin typeface="Arial" pitchFamily="34" charset="0"/>
                <a:cs typeface="Arial" pitchFamily="34" charset="0"/>
              </a:rPr>
              <a:t> </a:t>
            </a:r>
            <a:r>
              <a:rPr lang="en-US" sz="2800" dirty="0" err="1">
                <a:latin typeface="Arial" pitchFamily="34" charset="0"/>
                <a:cs typeface="Arial" pitchFamily="34" charset="0"/>
              </a:rPr>
              <a:t>mô</a:t>
            </a:r>
            <a:r>
              <a:rPr lang="en-US" sz="2800" dirty="0">
                <a:latin typeface="Arial" pitchFamily="34" charset="0"/>
                <a:cs typeface="Arial" pitchFamily="34" charset="0"/>
              </a:rPr>
              <a:t> </a:t>
            </a:r>
            <a:r>
              <a:rPr lang="en-US" sz="2800" dirty="0" err="1">
                <a:latin typeface="Arial" pitchFamily="34" charset="0"/>
                <a:cs typeface="Arial" pitchFamily="34" charset="0"/>
              </a:rPr>
              <a:t>tả</a:t>
            </a:r>
            <a:r>
              <a:rPr lang="en-US" sz="2800" dirty="0">
                <a:latin typeface="Arial" pitchFamily="34" charset="0"/>
                <a:cs typeface="Arial" pitchFamily="34" charset="0"/>
              </a:rPr>
              <a:t> </a:t>
            </a:r>
            <a:r>
              <a:rPr lang="en-US" sz="2800" dirty="0" err="1">
                <a:latin typeface="Arial" pitchFamily="34" charset="0"/>
                <a:cs typeface="Arial" pitchFamily="34" charset="0"/>
              </a:rPr>
              <a:t>các</a:t>
            </a:r>
            <a:r>
              <a:rPr lang="en-US" sz="2800" dirty="0">
                <a:latin typeface="Arial" pitchFamily="34" charset="0"/>
                <a:cs typeface="Arial" pitchFamily="34" charset="0"/>
              </a:rPr>
              <a:t> </a:t>
            </a:r>
            <a:r>
              <a:rPr lang="en-US" sz="2800" dirty="0" err="1">
                <a:latin typeface="Arial" pitchFamily="34" charset="0"/>
                <a:cs typeface="Arial" pitchFamily="34" charset="0"/>
              </a:rPr>
              <a:t>vùng</a:t>
            </a:r>
            <a:r>
              <a:rPr lang="en-US" sz="2800" dirty="0">
                <a:latin typeface="Arial" pitchFamily="34" charset="0"/>
                <a:cs typeface="Arial" pitchFamily="34" charset="0"/>
              </a:rPr>
              <a:t> </a:t>
            </a:r>
            <a:r>
              <a:rPr lang="en-US" sz="2800" dirty="0" err="1">
                <a:latin typeface="Arial" pitchFamily="34" charset="0"/>
                <a:cs typeface="Arial" pitchFamily="34" charset="0"/>
              </a:rPr>
              <a:t>ảnh</a:t>
            </a:r>
            <a:r>
              <a:rPr lang="en-US" sz="2800" dirty="0">
                <a:latin typeface="Arial" pitchFamily="34" charset="0"/>
                <a:cs typeface="Arial" pitchFamily="34" charset="0"/>
              </a:rPr>
              <a:t> </a:t>
            </a:r>
            <a:r>
              <a:rPr lang="en-US" sz="2800" dirty="0" err="1">
                <a:latin typeface="Arial" pitchFamily="34" charset="0"/>
                <a:cs typeface="Arial" pitchFamily="34" charset="0"/>
              </a:rPr>
              <a:t>cục</a:t>
            </a:r>
            <a:r>
              <a:rPr lang="en-US" sz="2800" dirty="0">
                <a:latin typeface="Arial" pitchFamily="34" charset="0"/>
                <a:cs typeface="Arial" pitchFamily="34" charset="0"/>
              </a:rPr>
              <a:t> </a:t>
            </a:r>
            <a:r>
              <a:rPr lang="en-US" sz="2800" dirty="0" err="1">
                <a:latin typeface="Arial" pitchFamily="34" charset="0"/>
                <a:cs typeface="Arial" pitchFamily="34" charset="0"/>
              </a:rPr>
              <a:t>bộ</a:t>
            </a:r>
            <a:r>
              <a:rPr lang="en-US" sz="2800" dirty="0">
                <a:latin typeface="Arial" pitchFamily="34" charset="0"/>
                <a:cs typeface="Arial" pitchFamily="34" charset="0"/>
              </a:rPr>
              <a:t> </a:t>
            </a:r>
            <a:r>
              <a:rPr lang="en-US" sz="2800" dirty="0" err="1">
                <a:latin typeface="Arial" pitchFamily="34" charset="0"/>
                <a:cs typeface="Arial" pitchFamily="34" charset="0"/>
              </a:rPr>
              <a:t>và</a:t>
            </a:r>
            <a:r>
              <a:rPr lang="en-US" sz="2800" dirty="0">
                <a:latin typeface="Arial" pitchFamily="34" charset="0"/>
                <a:cs typeface="Arial" pitchFamily="34" charset="0"/>
              </a:rPr>
              <a:t> do </a:t>
            </a:r>
            <a:r>
              <a:rPr lang="en-US" sz="2800" dirty="0" err="1">
                <a:latin typeface="Arial" pitchFamily="34" charset="0"/>
                <a:cs typeface="Arial" pitchFamily="34" charset="0"/>
              </a:rPr>
              <a:t>đó</a:t>
            </a:r>
            <a:r>
              <a:rPr lang="en-US" sz="2800" dirty="0">
                <a:latin typeface="Arial" pitchFamily="34" charset="0"/>
                <a:cs typeface="Arial" pitchFamily="34" charset="0"/>
              </a:rPr>
              <a:t> </a:t>
            </a:r>
            <a:r>
              <a:rPr lang="en-US" sz="2800" dirty="0" err="1">
                <a:latin typeface="Arial" pitchFamily="34" charset="0"/>
                <a:cs typeface="Arial" pitchFamily="34" charset="0"/>
              </a:rPr>
              <a:t>bất</a:t>
            </a:r>
            <a:r>
              <a:rPr lang="en-US" sz="2800" dirty="0">
                <a:latin typeface="Arial" pitchFamily="34" charset="0"/>
                <a:cs typeface="Arial" pitchFamily="34" charset="0"/>
              </a:rPr>
              <a:t> </a:t>
            </a:r>
            <a:r>
              <a:rPr lang="en-US" sz="2800" dirty="0" err="1">
                <a:latin typeface="Arial" pitchFamily="34" charset="0"/>
                <a:cs typeface="Arial" pitchFamily="34" charset="0"/>
              </a:rPr>
              <a:t>biến</a:t>
            </a:r>
            <a:r>
              <a:rPr lang="en-US" sz="2800" dirty="0">
                <a:latin typeface="Arial" pitchFamily="34" charset="0"/>
                <a:cs typeface="Arial" pitchFamily="34" charset="0"/>
              </a:rPr>
              <a:t> </a:t>
            </a:r>
            <a:r>
              <a:rPr lang="en-US" sz="2800" dirty="0" err="1">
                <a:latin typeface="Arial" pitchFamily="34" charset="0"/>
                <a:cs typeface="Arial" pitchFamily="34" charset="0"/>
              </a:rPr>
              <a:t>các</a:t>
            </a:r>
            <a:r>
              <a:rPr lang="en-US" sz="2800" dirty="0">
                <a:latin typeface="Arial" pitchFamily="34" charset="0"/>
                <a:cs typeface="Arial" pitchFamily="34" charset="0"/>
              </a:rPr>
              <a:t> </a:t>
            </a:r>
            <a:r>
              <a:rPr lang="en-US" sz="2800" dirty="0" err="1">
                <a:latin typeface="Arial" pitchFamily="34" charset="0"/>
                <a:cs typeface="Arial" pitchFamily="34" charset="0"/>
              </a:rPr>
              <a:t>thông</a:t>
            </a:r>
            <a:r>
              <a:rPr lang="en-US" sz="2800" dirty="0">
                <a:latin typeface="Arial" pitchFamily="34" charset="0"/>
                <a:cs typeface="Arial" pitchFamily="34" charset="0"/>
              </a:rPr>
              <a:t> </a:t>
            </a:r>
            <a:r>
              <a:rPr lang="en-US" sz="2800" dirty="0" err="1">
                <a:latin typeface="Arial" pitchFamily="34" charset="0"/>
                <a:cs typeface="Arial" pitchFamily="34" charset="0"/>
              </a:rPr>
              <a:t>số</a:t>
            </a:r>
            <a:r>
              <a:rPr lang="en-US" sz="2800" dirty="0">
                <a:latin typeface="Arial" pitchFamily="34" charset="0"/>
                <a:cs typeface="Arial" pitchFamily="34" charset="0"/>
              </a:rPr>
              <a:t> </a:t>
            </a:r>
            <a:r>
              <a:rPr lang="en-US" sz="2800" dirty="0" err="1" smtClean="0">
                <a:latin typeface="Arial" pitchFamily="34" charset="0"/>
                <a:cs typeface="Arial" pitchFamily="34" charset="0"/>
              </a:rPr>
              <a:t>này</a:t>
            </a:r>
            <a:r>
              <a:rPr lang="en-US" sz="2800" dirty="0">
                <a:latin typeface="Arial" pitchFamily="34" charset="0"/>
                <a:cs typeface="Arial" pitchFamily="34" charset="0"/>
              </a:rPr>
              <a:t>. </a:t>
            </a:r>
          </a:p>
        </p:txBody>
      </p:sp>
      <p:sp>
        <p:nvSpPr>
          <p:cNvPr id="4" name="Slide Number Placeholder 3"/>
          <p:cNvSpPr>
            <a:spLocks noGrp="1"/>
          </p:cNvSpPr>
          <p:nvPr>
            <p:ph type="sldNum" sz="quarter" idx="12"/>
          </p:nvPr>
        </p:nvSpPr>
        <p:spPr/>
        <p:txBody>
          <a:bodyPr/>
          <a:lstStyle/>
          <a:p>
            <a:fld id="{620FF715-CA4F-4DA1-B8BB-1FA164268FAD}" type="slidenum">
              <a:rPr lang="en-US" smtClean="0"/>
              <a:t>40</a:t>
            </a:fld>
            <a:endParaRPr lang="en-US"/>
          </a:p>
        </p:txBody>
      </p:sp>
    </p:spTree>
    <p:extLst>
      <p:ext uri="{BB962C8B-B14F-4D97-AF65-F5344CB8AC3E}">
        <p14:creationId xmlns:p14="http://schemas.microsoft.com/office/powerpoint/2010/main" val="33146161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29227"/>
            <a:ext cx="8229600" cy="1143000"/>
          </a:xfrm>
        </p:spPr>
        <p:txBody>
          <a:bodyPr/>
          <a:lstStyle/>
          <a:p>
            <a:r>
              <a:rPr lang="en-US" dirty="0" err="1">
                <a:solidFill>
                  <a:schemeClr val="bg1"/>
                </a:solidFill>
              </a:rPr>
              <a:t>Keypoints</a:t>
            </a:r>
            <a:r>
              <a:rPr lang="en-US" dirty="0">
                <a:solidFill>
                  <a:schemeClr val="bg1"/>
                </a:solidFill>
              </a:rPr>
              <a:t> matching</a:t>
            </a:r>
            <a:endParaRPr lang="en-US" dirty="0"/>
          </a:p>
        </p:txBody>
      </p:sp>
      <p:pic>
        <p:nvPicPr>
          <p:cNvPr id="4" name="image11.jpeg"/>
          <p:cNvPicPr>
            <a:picLocks noGrp="1"/>
          </p:cNvPicPr>
          <p:nvPr>
            <p:ph idx="1"/>
          </p:nvPr>
        </p:nvPicPr>
        <p:blipFill>
          <a:blip r:embed="rId2" cstate="print"/>
          <a:stretch>
            <a:fillRect/>
          </a:stretch>
        </p:blipFill>
        <p:spPr>
          <a:xfrm>
            <a:off x="457200" y="1988252"/>
            <a:ext cx="8229600" cy="3749858"/>
          </a:xfrm>
          <a:prstGeom prst="rect">
            <a:avLst/>
          </a:prstGeom>
        </p:spPr>
      </p:pic>
      <p:sp>
        <p:nvSpPr>
          <p:cNvPr id="3" name="Slide Number Placeholder 2"/>
          <p:cNvSpPr>
            <a:spLocks noGrp="1"/>
          </p:cNvSpPr>
          <p:nvPr>
            <p:ph type="sldNum" sz="quarter" idx="12"/>
          </p:nvPr>
        </p:nvSpPr>
        <p:spPr/>
        <p:txBody>
          <a:bodyPr/>
          <a:lstStyle/>
          <a:p>
            <a:fld id="{620FF715-CA4F-4DA1-B8BB-1FA164268FAD}" type="slidenum">
              <a:rPr lang="en-US" smtClean="0"/>
              <a:t>41</a:t>
            </a:fld>
            <a:endParaRPr lang="en-US"/>
          </a:p>
        </p:txBody>
      </p:sp>
    </p:spTree>
    <p:extLst>
      <p:ext uri="{BB962C8B-B14F-4D97-AF65-F5344CB8AC3E}">
        <p14:creationId xmlns:p14="http://schemas.microsoft.com/office/powerpoint/2010/main" val="400932805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28184"/>
            <a:ext cx="8229600" cy="1143000"/>
          </a:xfrm>
        </p:spPr>
        <p:txBody>
          <a:bodyPr/>
          <a:lstStyle/>
          <a:p>
            <a:r>
              <a:rPr lang="en-US" dirty="0" err="1">
                <a:solidFill>
                  <a:schemeClr val="bg1"/>
                </a:solidFill>
              </a:rPr>
              <a:t>Keypoints</a:t>
            </a:r>
            <a:r>
              <a:rPr lang="en-US" dirty="0">
                <a:solidFill>
                  <a:schemeClr val="bg1"/>
                </a:solidFill>
              </a:rPr>
              <a:t> matching</a:t>
            </a:r>
            <a:endParaRPr lang="en-US" dirty="0"/>
          </a:p>
        </p:txBody>
      </p:sp>
      <p:sp>
        <p:nvSpPr>
          <p:cNvPr id="3" name="Content Placeholder 2"/>
          <p:cNvSpPr>
            <a:spLocks noGrp="1"/>
          </p:cNvSpPr>
          <p:nvPr>
            <p:ph idx="1"/>
          </p:nvPr>
        </p:nvSpPr>
        <p:spPr>
          <a:xfrm>
            <a:off x="609600" y="1417638"/>
            <a:ext cx="8305800" cy="4754562"/>
          </a:xfrm>
        </p:spPr>
        <p:txBody>
          <a:bodyPr>
            <a:noAutofit/>
          </a:bodyPr>
          <a:lstStyle/>
          <a:p>
            <a:pPr marL="0" indent="0" algn="just">
              <a:buNone/>
            </a:pP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Tỷ</a:t>
            </a:r>
            <a:r>
              <a:rPr lang="en-US" sz="2400" dirty="0" smtClean="0">
                <a:latin typeface="Arial" pitchFamily="34" charset="0"/>
                <a:cs typeface="Arial" pitchFamily="34" charset="0"/>
              </a:rPr>
              <a:t> </a:t>
            </a:r>
            <a:r>
              <a:rPr lang="en-US" sz="2400" dirty="0" err="1">
                <a:latin typeface="Arial" pitchFamily="34" charset="0"/>
                <a:cs typeface="Arial" pitchFamily="34" charset="0"/>
              </a:rPr>
              <a:t>lệ</a:t>
            </a:r>
            <a:r>
              <a:rPr lang="en-US" sz="2400" dirty="0">
                <a:latin typeface="Arial" pitchFamily="34" charset="0"/>
                <a:cs typeface="Arial" pitchFamily="34" charset="0"/>
              </a:rPr>
              <a:t> </a:t>
            </a:r>
            <a:r>
              <a:rPr lang="en-US" sz="2400" dirty="0" err="1">
                <a:latin typeface="Arial" pitchFamily="34" charset="0"/>
                <a:cs typeface="Arial" pitchFamily="34" charset="0"/>
              </a:rPr>
              <a:t>phần</a:t>
            </a:r>
            <a:r>
              <a:rPr lang="en-US" sz="2400" dirty="0">
                <a:latin typeface="Arial" pitchFamily="34" charset="0"/>
                <a:cs typeface="Arial" pitchFamily="34" charset="0"/>
              </a:rPr>
              <a:t> </a:t>
            </a:r>
            <a:r>
              <a:rPr lang="en-US" sz="2400" dirty="0" err="1">
                <a:latin typeface="Arial" pitchFamily="34" charset="0"/>
                <a:cs typeface="Arial" pitchFamily="34" charset="0"/>
              </a:rPr>
              <a:t>trăm</a:t>
            </a:r>
            <a:r>
              <a:rPr lang="en-US" sz="2400" dirty="0">
                <a:latin typeface="Arial" pitchFamily="34" charset="0"/>
                <a:cs typeface="Arial" pitchFamily="34" charset="0"/>
              </a:rPr>
              <a:t> </a:t>
            </a:r>
            <a:r>
              <a:rPr lang="en-US" sz="2400" dirty="0" err="1">
                <a:latin typeface="Arial" pitchFamily="34" charset="0"/>
                <a:cs typeface="Arial" pitchFamily="34" charset="0"/>
              </a:rPr>
              <a:t>các</a:t>
            </a:r>
            <a:r>
              <a:rPr lang="en-US" sz="2400" dirty="0">
                <a:latin typeface="Arial" pitchFamily="34" charset="0"/>
                <a:cs typeface="Arial" pitchFamily="34" charset="0"/>
              </a:rPr>
              <a:t> </a:t>
            </a:r>
            <a:r>
              <a:rPr lang="en-US" sz="2400" dirty="0" err="1">
                <a:latin typeface="Arial" pitchFamily="34" charset="0"/>
                <a:cs typeface="Arial" pitchFamily="34" charset="0"/>
              </a:rPr>
              <a:t>keypoint</a:t>
            </a:r>
            <a:r>
              <a:rPr lang="en-US" sz="2400" dirty="0">
                <a:latin typeface="Arial" pitchFamily="34" charset="0"/>
                <a:cs typeface="Arial" pitchFamily="34" charset="0"/>
              </a:rPr>
              <a:t> </a:t>
            </a:r>
            <a:r>
              <a:rPr lang="en-US" sz="2400" dirty="0" err="1">
                <a:latin typeface="Arial" pitchFamily="34" charset="0"/>
                <a:cs typeface="Arial" pitchFamily="34" charset="0"/>
              </a:rPr>
              <a:t>được</a:t>
            </a:r>
            <a:r>
              <a:rPr lang="en-US" sz="2400" dirty="0">
                <a:latin typeface="Arial" pitchFamily="34" charset="0"/>
                <a:cs typeface="Arial" pitchFamily="34" charset="0"/>
              </a:rPr>
              <a:t> </a:t>
            </a:r>
            <a:r>
              <a:rPr lang="en-US" sz="2400" dirty="0" err="1">
                <a:latin typeface="Arial" pitchFamily="34" charset="0"/>
                <a:cs typeface="Arial" pitchFamily="34" charset="0"/>
              </a:rPr>
              <a:t>nhận</a:t>
            </a:r>
            <a:r>
              <a:rPr lang="en-US" sz="2400" dirty="0">
                <a:latin typeface="Arial" pitchFamily="34" charset="0"/>
                <a:cs typeface="Arial" pitchFamily="34" charset="0"/>
              </a:rPr>
              <a:t> </a:t>
            </a:r>
            <a:r>
              <a:rPr lang="en-US" sz="2400" dirty="0" err="1">
                <a:latin typeface="Arial" pitchFamily="34" charset="0"/>
                <a:cs typeface="Arial" pitchFamily="34" charset="0"/>
              </a:rPr>
              <a:t>dạng</a:t>
            </a:r>
            <a:r>
              <a:rPr lang="en-US" sz="2400" dirty="0">
                <a:latin typeface="Arial" pitchFamily="34" charset="0"/>
                <a:cs typeface="Arial" pitchFamily="34" charset="0"/>
              </a:rPr>
              <a:t> </a:t>
            </a:r>
            <a:r>
              <a:rPr lang="en-US" sz="2400" dirty="0" err="1">
                <a:latin typeface="Arial" pitchFamily="34" charset="0"/>
                <a:cs typeface="Arial" pitchFamily="34" charset="0"/>
              </a:rPr>
              <a:t>với</a:t>
            </a:r>
            <a:r>
              <a:rPr lang="en-US" sz="2400" dirty="0">
                <a:latin typeface="Arial" pitchFamily="34" charset="0"/>
                <a:cs typeface="Arial" pitchFamily="34" charset="0"/>
              </a:rPr>
              <a:t> </a:t>
            </a:r>
            <a:r>
              <a:rPr lang="en-US" sz="2400" dirty="0" err="1">
                <a:latin typeface="Arial" pitchFamily="34" charset="0"/>
                <a:cs typeface="Arial" pitchFamily="34" charset="0"/>
              </a:rPr>
              <a:t>số</a:t>
            </a:r>
            <a:r>
              <a:rPr lang="en-US" sz="2400" dirty="0">
                <a:latin typeface="Arial" pitchFamily="34" charset="0"/>
                <a:cs typeface="Arial" pitchFamily="34" charset="0"/>
              </a:rPr>
              <a:t> </a:t>
            </a:r>
            <a:r>
              <a:rPr lang="en-US" sz="2400" dirty="0" err="1">
                <a:latin typeface="Arial" pitchFamily="34" charset="0"/>
                <a:cs typeface="Arial" pitchFamily="34" charset="0"/>
              </a:rPr>
              <a:t>keypoint</a:t>
            </a:r>
            <a:r>
              <a:rPr lang="en-US" sz="2400" dirty="0">
                <a:latin typeface="Arial" pitchFamily="34" charset="0"/>
                <a:cs typeface="Arial" pitchFamily="34" charset="0"/>
              </a:rPr>
              <a:t> </a:t>
            </a:r>
            <a:r>
              <a:rPr lang="en-US" sz="2400" dirty="0" err="1">
                <a:latin typeface="Arial" pitchFamily="34" charset="0"/>
                <a:cs typeface="Arial" pitchFamily="34" charset="0"/>
              </a:rPr>
              <a:t>trong</a:t>
            </a:r>
            <a:r>
              <a:rPr lang="en-US" sz="2400" dirty="0">
                <a:latin typeface="Arial" pitchFamily="34" charset="0"/>
                <a:cs typeface="Arial" pitchFamily="34" charset="0"/>
              </a:rPr>
              <a:t> database</a:t>
            </a:r>
            <a:r>
              <a:rPr lang="en-US" sz="2400" dirty="0" smtClean="0">
                <a:latin typeface="Arial" pitchFamily="34" charset="0"/>
                <a:cs typeface="Arial" pitchFamily="34" charset="0"/>
              </a:rPr>
              <a:t>.</a:t>
            </a:r>
            <a:r>
              <a:rPr lang="en-US" sz="2400" dirty="0">
                <a:latin typeface="Arial" pitchFamily="34" charset="0"/>
                <a:cs typeface="Arial" pitchFamily="34" charset="0"/>
              </a:rPr>
              <a:t> </a:t>
            </a:r>
          </a:p>
          <a:p>
            <a:pPr marL="0" indent="0" algn="just">
              <a:buNone/>
            </a:pP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Nét</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liền</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là</a:t>
            </a:r>
            <a:r>
              <a:rPr lang="en-US" sz="2400" dirty="0" smtClean="0">
                <a:latin typeface="Arial" pitchFamily="34" charset="0"/>
                <a:cs typeface="Arial" pitchFamily="34" charset="0"/>
              </a:rPr>
              <a:t> </a:t>
            </a:r>
            <a:r>
              <a:rPr lang="en-US" sz="2400" dirty="0" err="1">
                <a:latin typeface="Arial" pitchFamily="34" charset="0"/>
                <a:cs typeface="Arial" pitchFamily="34" charset="0"/>
              </a:rPr>
              <a:t>tỷ</a:t>
            </a:r>
            <a:r>
              <a:rPr lang="en-US" sz="2400" dirty="0">
                <a:latin typeface="Arial" pitchFamily="34" charset="0"/>
                <a:cs typeface="Arial" pitchFamily="34" charset="0"/>
              </a:rPr>
              <a:t> </a:t>
            </a:r>
            <a:r>
              <a:rPr lang="en-US" sz="2400" dirty="0" err="1">
                <a:latin typeface="Arial" pitchFamily="34" charset="0"/>
                <a:cs typeface="Arial" pitchFamily="34" charset="0"/>
              </a:rPr>
              <a:t>lệ</a:t>
            </a:r>
            <a:r>
              <a:rPr lang="en-US" sz="2400" dirty="0">
                <a:latin typeface="Arial" pitchFamily="34" charset="0"/>
                <a:cs typeface="Arial" pitchFamily="34" charset="0"/>
              </a:rPr>
              <a:t> </a:t>
            </a:r>
            <a:r>
              <a:rPr lang="en-US" sz="2400" dirty="0" err="1">
                <a:latin typeface="Arial" pitchFamily="34" charset="0"/>
                <a:cs typeface="Arial" pitchFamily="34" charset="0"/>
              </a:rPr>
              <a:t>phần</a:t>
            </a:r>
            <a:r>
              <a:rPr lang="en-US" sz="2400" dirty="0">
                <a:latin typeface="Arial" pitchFamily="34" charset="0"/>
                <a:cs typeface="Arial" pitchFamily="34" charset="0"/>
              </a:rPr>
              <a:t> </a:t>
            </a:r>
            <a:r>
              <a:rPr lang="en-US" sz="2400" dirty="0" err="1">
                <a:latin typeface="Arial" pitchFamily="34" charset="0"/>
                <a:cs typeface="Arial" pitchFamily="34" charset="0"/>
              </a:rPr>
              <a:t>trăm</a:t>
            </a:r>
            <a:r>
              <a:rPr lang="en-US" sz="2400" dirty="0">
                <a:latin typeface="Arial" pitchFamily="34" charset="0"/>
                <a:cs typeface="Arial" pitchFamily="34" charset="0"/>
              </a:rPr>
              <a:t> </a:t>
            </a:r>
            <a:r>
              <a:rPr lang="en-US" sz="2400" dirty="0" err="1">
                <a:latin typeface="Arial" pitchFamily="34" charset="0"/>
                <a:cs typeface="Arial" pitchFamily="34" charset="0"/>
              </a:rPr>
              <a:t>của</a:t>
            </a:r>
            <a:r>
              <a:rPr lang="en-US" sz="2400" dirty="0">
                <a:latin typeface="Arial" pitchFamily="34" charset="0"/>
                <a:cs typeface="Arial" pitchFamily="34" charset="0"/>
              </a:rPr>
              <a:t> </a:t>
            </a:r>
            <a:r>
              <a:rPr lang="en-US" sz="2400" dirty="0" err="1">
                <a:latin typeface="Arial" pitchFamily="34" charset="0"/>
                <a:cs typeface="Arial" pitchFamily="34" charset="0"/>
              </a:rPr>
              <a:t>keypoint</a:t>
            </a:r>
            <a:r>
              <a:rPr lang="en-US" sz="2400" dirty="0">
                <a:latin typeface="Arial" pitchFamily="34" charset="0"/>
                <a:cs typeface="Arial" pitchFamily="34" charset="0"/>
              </a:rPr>
              <a:t> </a:t>
            </a:r>
            <a:r>
              <a:rPr lang="en-US" sz="2400" dirty="0" err="1">
                <a:latin typeface="Arial" pitchFamily="34" charset="0"/>
                <a:cs typeface="Arial" pitchFamily="34" charset="0"/>
              </a:rPr>
              <a:t>được</a:t>
            </a:r>
            <a:r>
              <a:rPr lang="en-US" sz="2400" dirty="0">
                <a:latin typeface="Arial" pitchFamily="34" charset="0"/>
                <a:cs typeface="Arial" pitchFamily="34" charset="0"/>
              </a:rPr>
              <a:t> </a:t>
            </a:r>
            <a:r>
              <a:rPr lang="en-US" sz="2400" dirty="0" err="1">
                <a:latin typeface="Arial" pitchFamily="34" charset="0"/>
                <a:cs typeface="Arial" pitchFamily="34" charset="0"/>
              </a:rPr>
              <a:t>nhận</a:t>
            </a:r>
            <a:r>
              <a:rPr lang="en-US" sz="2400" dirty="0">
                <a:latin typeface="Arial" pitchFamily="34" charset="0"/>
                <a:cs typeface="Arial" pitchFamily="34" charset="0"/>
              </a:rPr>
              <a:t> </a:t>
            </a:r>
            <a:r>
              <a:rPr lang="en-US" sz="2400" dirty="0" err="1">
                <a:latin typeface="Arial" pitchFamily="34" charset="0"/>
                <a:cs typeface="Arial" pitchFamily="34" charset="0"/>
              </a:rPr>
              <a:t>dạng</a:t>
            </a:r>
            <a:r>
              <a:rPr lang="en-US" sz="2400" dirty="0">
                <a:latin typeface="Arial" pitchFamily="34" charset="0"/>
                <a:cs typeface="Arial" pitchFamily="34" charset="0"/>
              </a:rPr>
              <a:t> </a:t>
            </a:r>
            <a:r>
              <a:rPr lang="en-US" sz="2400" dirty="0" err="1">
                <a:latin typeface="Arial" pitchFamily="34" charset="0"/>
                <a:cs typeface="Arial" pitchFamily="34" charset="0"/>
              </a:rPr>
              <a:t>tại</a:t>
            </a:r>
            <a:r>
              <a:rPr lang="en-US" sz="2400" dirty="0">
                <a:latin typeface="Arial" pitchFamily="34" charset="0"/>
                <a:cs typeface="Arial" pitchFamily="34" charset="0"/>
              </a:rPr>
              <a:t> </a:t>
            </a:r>
            <a:r>
              <a:rPr lang="en-US" sz="2400" dirty="0" err="1">
                <a:latin typeface="Arial" pitchFamily="34" charset="0"/>
                <a:cs typeface="Arial" pitchFamily="34" charset="0"/>
              </a:rPr>
              <a:t>vị</a:t>
            </a:r>
            <a:r>
              <a:rPr lang="en-US" sz="2400" dirty="0">
                <a:latin typeface="Arial" pitchFamily="34" charset="0"/>
                <a:cs typeface="Arial" pitchFamily="34" charset="0"/>
              </a:rPr>
              <a:t> </a:t>
            </a:r>
            <a:r>
              <a:rPr lang="en-US" sz="2400" dirty="0" err="1">
                <a:latin typeface="Arial" pitchFamily="34" charset="0"/>
                <a:cs typeface="Arial" pitchFamily="34" charset="0"/>
              </a:rPr>
              <a:t>trí</a:t>
            </a:r>
            <a:r>
              <a:rPr lang="en-US" sz="2400" dirty="0">
                <a:latin typeface="Arial" pitchFamily="34" charset="0"/>
                <a:cs typeface="Arial" pitchFamily="34" charset="0"/>
              </a:rPr>
              <a:t> </a:t>
            </a:r>
            <a:r>
              <a:rPr lang="en-US" sz="2400" dirty="0" err="1">
                <a:latin typeface="Arial" pitchFamily="34" charset="0"/>
                <a:cs typeface="Arial" pitchFamily="34" charset="0"/>
              </a:rPr>
              <a:t>đối</a:t>
            </a:r>
            <a:r>
              <a:rPr lang="en-US" sz="2400" dirty="0">
                <a:latin typeface="Arial" pitchFamily="34" charset="0"/>
                <a:cs typeface="Arial" pitchFamily="34" charset="0"/>
              </a:rPr>
              <a:t> </a:t>
            </a:r>
            <a:r>
              <a:rPr lang="en-US" sz="2400" dirty="0" err="1">
                <a:latin typeface="Arial" pitchFamily="34" charset="0"/>
                <a:cs typeface="Arial" pitchFamily="34" charset="0"/>
              </a:rPr>
              <a:t>sánh</a:t>
            </a:r>
            <a:r>
              <a:rPr lang="en-US" sz="2400" dirty="0">
                <a:latin typeface="Arial" pitchFamily="34" charset="0"/>
                <a:cs typeface="Arial" pitchFamily="34" charset="0"/>
              </a:rPr>
              <a:t> </a:t>
            </a:r>
            <a:r>
              <a:rPr lang="en-US" sz="2400" dirty="0" err="1">
                <a:latin typeface="Arial" pitchFamily="34" charset="0"/>
                <a:cs typeface="Arial" pitchFamily="34" charset="0"/>
              </a:rPr>
              <a:t>đúng</a:t>
            </a:r>
            <a:r>
              <a:rPr lang="en-US" sz="2400" dirty="0">
                <a:latin typeface="Arial" pitchFamily="34" charset="0"/>
                <a:cs typeface="Arial" pitchFamily="34" charset="0"/>
              </a:rPr>
              <a:t> </a:t>
            </a:r>
            <a:r>
              <a:rPr lang="en-US" sz="2400" dirty="0" err="1">
                <a:latin typeface="Arial" pitchFamily="34" charset="0"/>
                <a:cs typeface="Arial" pitchFamily="34" charset="0"/>
              </a:rPr>
              <a:t>và</a:t>
            </a:r>
            <a:r>
              <a:rPr lang="en-US" sz="2400" dirty="0">
                <a:latin typeface="Arial" pitchFamily="34" charset="0"/>
                <a:cs typeface="Arial" pitchFamily="34" charset="0"/>
              </a:rPr>
              <a:t> </a:t>
            </a:r>
            <a:r>
              <a:rPr lang="en-US" sz="2400" dirty="0" err="1">
                <a:latin typeface="Arial" pitchFamily="34" charset="0"/>
                <a:cs typeface="Arial" pitchFamily="34" charset="0"/>
              </a:rPr>
              <a:t>hướng</a:t>
            </a:r>
            <a:r>
              <a:rPr lang="en-US" sz="2400" dirty="0">
                <a:latin typeface="Arial" pitchFamily="34" charset="0"/>
                <a:cs typeface="Arial" pitchFamily="34" charset="0"/>
              </a:rPr>
              <a:t> </a:t>
            </a:r>
            <a:r>
              <a:rPr lang="en-US" sz="2400" dirty="0" err="1">
                <a:latin typeface="Arial" pitchFamily="34" charset="0"/>
                <a:cs typeface="Arial" pitchFamily="34" charset="0"/>
              </a:rPr>
              <a:t>trong</a:t>
            </a:r>
            <a:r>
              <a:rPr lang="en-US" sz="2400" dirty="0">
                <a:latin typeface="Arial" pitchFamily="34" charset="0"/>
                <a:cs typeface="Arial" pitchFamily="34" charset="0"/>
              </a:rPr>
              <a:t> </a:t>
            </a:r>
            <a:r>
              <a:rPr lang="en-US" sz="2400" dirty="0" err="1">
                <a:latin typeface="Arial" pitchFamily="34" charset="0"/>
                <a:cs typeface="Arial" pitchFamily="34" charset="0"/>
              </a:rPr>
              <a:t>hình</a:t>
            </a:r>
            <a:r>
              <a:rPr lang="en-US" sz="2400" dirty="0">
                <a:latin typeface="Arial" pitchFamily="34" charset="0"/>
                <a:cs typeface="Arial" pitchFamily="34" charset="0"/>
              </a:rPr>
              <a:t> </a:t>
            </a:r>
            <a:r>
              <a:rPr lang="en-US" sz="2400" dirty="0" err="1">
                <a:latin typeface="Arial" pitchFamily="34" charset="0"/>
                <a:cs typeface="Arial" pitchFamily="34" charset="0"/>
              </a:rPr>
              <a:t>ảnh</a:t>
            </a:r>
            <a:r>
              <a:rPr lang="en-US" sz="2400" dirty="0">
                <a:latin typeface="Arial" pitchFamily="34" charset="0"/>
                <a:cs typeface="Arial" pitchFamily="34" charset="0"/>
              </a:rPr>
              <a:t> </a:t>
            </a:r>
            <a:r>
              <a:rPr lang="en-US" sz="2400" dirty="0" err="1">
                <a:latin typeface="Arial" pitchFamily="34" charset="0"/>
                <a:cs typeface="Arial" pitchFamily="34" charset="0"/>
              </a:rPr>
              <a:t>chuyển</a:t>
            </a:r>
            <a:r>
              <a:rPr lang="en-US" sz="2400" dirty="0">
                <a:latin typeface="Arial" pitchFamily="34" charset="0"/>
                <a:cs typeface="Arial" pitchFamily="34" charset="0"/>
              </a:rPr>
              <a:t> </a:t>
            </a:r>
            <a:r>
              <a:rPr lang="en-US" sz="2400" dirty="0" err="1">
                <a:latin typeface="Arial" pitchFamily="34" charset="0"/>
                <a:cs typeface="Arial" pitchFamily="34" charset="0"/>
              </a:rPr>
              <a:t>đổi</a:t>
            </a:r>
            <a:r>
              <a:rPr lang="en-US" sz="2400" dirty="0" smtClean="0">
                <a:latin typeface="Arial" pitchFamily="34" charset="0"/>
                <a:cs typeface="Arial" pitchFamily="34" charset="0"/>
              </a:rPr>
              <a:t>.</a:t>
            </a:r>
            <a:endParaRPr lang="en-US" sz="2400" dirty="0">
              <a:latin typeface="Arial" pitchFamily="34" charset="0"/>
              <a:cs typeface="Arial" pitchFamily="34" charset="0"/>
            </a:endParaRPr>
          </a:p>
          <a:p>
            <a:pPr marL="0" indent="0" algn="just">
              <a:buNone/>
            </a:pP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Các</a:t>
            </a:r>
            <a:r>
              <a:rPr lang="en-US" sz="2400" dirty="0" smtClean="0">
                <a:latin typeface="Arial" pitchFamily="34" charset="0"/>
                <a:cs typeface="Arial" pitchFamily="34" charset="0"/>
              </a:rPr>
              <a:t> </a:t>
            </a:r>
            <a:r>
              <a:rPr lang="en-US" sz="2400" dirty="0" err="1">
                <a:latin typeface="Arial" pitchFamily="34" charset="0"/>
                <a:cs typeface="Arial" pitchFamily="34" charset="0"/>
              </a:rPr>
              <a:t>đường</a:t>
            </a:r>
            <a:r>
              <a:rPr lang="en-US" sz="2400" dirty="0">
                <a:latin typeface="Arial" pitchFamily="34" charset="0"/>
                <a:cs typeface="Arial" pitchFamily="34" charset="0"/>
              </a:rPr>
              <a:t> </a:t>
            </a:r>
            <a:r>
              <a:rPr lang="en-US" sz="2400" dirty="0" err="1">
                <a:latin typeface="Arial" pitchFamily="34" charset="0"/>
                <a:cs typeface="Arial" pitchFamily="34" charset="0"/>
              </a:rPr>
              <a:t>nét</a:t>
            </a:r>
            <a:r>
              <a:rPr lang="en-US" sz="2400" dirty="0">
                <a:latin typeface="Arial" pitchFamily="34" charset="0"/>
                <a:cs typeface="Arial" pitchFamily="34" charset="0"/>
              </a:rPr>
              <a:t> </a:t>
            </a:r>
            <a:r>
              <a:rPr lang="en-US" sz="2400" dirty="0" err="1">
                <a:latin typeface="Arial" pitchFamily="34" charset="0"/>
                <a:cs typeface="Arial" pitchFamily="34" charset="0"/>
              </a:rPr>
              <a:t>đứt</a:t>
            </a:r>
            <a:r>
              <a:rPr lang="en-US" sz="2400" dirty="0">
                <a:latin typeface="Arial" pitchFamily="34" charset="0"/>
                <a:cs typeface="Arial" pitchFamily="34" charset="0"/>
              </a:rPr>
              <a:t> </a:t>
            </a:r>
            <a:r>
              <a:rPr lang="en-US" sz="2400" dirty="0" err="1">
                <a:latin typeface="Arial" pitchFamily="34" charset="0"/>
                <a:cs typeface="Arial" pitchFamily="34" charset="0"/>
              </a:rPr>
              <a:t>hiển</a:t>
            </a:r>
            <a:r>
              <a:rPr lang="en-US" sz="2400" dirty="0">
                <a:latin typeface="Arial" pitchFamily="34" charset="0"/>
                <a:cs typeface="Arial" pitchFamily="34" charset="0"/>
              </a:rPr>
              <a:t> </a:t>
            </a:r>
            <a:r>
              <a:rPr lang="en-US" sz="2400" dirty="0" err="1">
                <a:latin typeface="Arial" pitchFamily="34" charset="0"/>
                <a:cs typeface="Arial" pitchFamily="34" charset="0"/>
              </a:rPr>
              <a:t>thị</a:t>
            </a:r>
            <a:r>
              <a:rPr lang="en-US" sz="2400" dirty="0">
                <a:latin typeface="Arial" pitchFamily="34" charset="0"/>
                <a:cs typeface="Arial" pitchFamily="34" charset="0"/>
              </a:rPr>
              <a:t> </a:t>
            </a:r>
            <a:r>
              <a:rPr lang="en-US" sz="2400" dirty="0" err="1">
                <a:latin typeface="Arial" pitchFamily="34" charset="0"/>
                <a:cs typeface="Arial" pitchFamily="34" charset="0"/>
              </a:rPr>
              <a:t>một</a:t>
            </a:r>
            <a:r>
              <a:rPr lang="en-US" sz="2400" dirty="0">
                <a:latin typeface="Arial" pitchFamily="34" charset="0"/>
                <a:cs typeface="Arial" pitchFamily="34" charset="0"/>
              </a:rPr>
              <a:t> </a:t>
            </a:r>
            <a:r>
              <a:rPr lang="en-US" sz="2400" dirty="0" err="1">
                <a:latin typeface="Arial" pitchFamily="34" charset="0"/>
                <a:cs typeface="Arial" pitchFamily="34" charset="0"/>
              </a:rPr>
              <a:t>phần</a:t>
            </a:r>
            <a:r>
              <a:rPr lang="en-US" sz="2400" dirty="0">
                <a:latin typeface="Arial" pitchFamily="34" charset="0"/>
                <a:cs typeface="Arial" pitchFamily="34" charset="0"/>
              </a:rPr>
              <a:t> </a:t>
            </a:r>
            <a:r>
              <a:rPr lang="en-US" sz="2400" dirty="0" err="1">
                <a:latin typeface="Arial" pitchFamily="34" charset="0"/>
                <a:cs typeface="Arial" pitchFamily="34" charset="0"/>
              </a:rPr>
              <a:t>của</a:t>
            </a:r>
            <a:r>
              <a:rPr lang="en-US" sz="2400" dirty="0">
                <a:latin typeface="Arial" pitchFamily="34" charset="0"/>
                <a:cs typeface="Arial" pitchFamily="34" charset="0"/>
              </a:rPr>
              <a:t> </a:t>
            </a:r>
            <a:r>
              <a:rPr lang="en-US" sz="2400" dirty="0" err="1">
                <a:latin typeface="Arial" pitchFamily="34" charset="0"/>
                <a:cs typeface="Arial" pitchFamily="34" charset="0"/>
              </a:rPr>
              <a:t>thuộc</a:t>
            </a:r>
            <a:r>
              <a:rPr lang="en-US" sz="2400" dirty="0">
                <a:latin typeface="Arial" pitchFamily="34" charset="0"/>
                <a:cs typeface="Arial" pitchFamily="34" charset="0"/>
              </a:rPr>
              <a:t> </a:t>
            </a:r>
            <a:r>
              <a:rPr lang="en-US" sz="2400" dirty="0" err="1">
                <a:latin typeface="Arial" pitchFamily="34" charset="0"/>
                <a:cs typeface="Arial" pitchFamily="34" charset="0"/>
              </a:rPr>
              <a:t>tính</a:t>
            </a:r>
            <a:r>
              <a:rPr lang="en-US" sz="2400" dirty="0">
                <a:latin typeface="Arial" pitchFamily="34" charset="0"/>
                <a:cs typeface="Arial" pitchFamily="34" charset="0"/>
              </a:rPr>
              <a:t> </a:t>
            </a:r>
            <a:r>
              <a:rPr lang="en-US" sz="2400" dirty="0" err="1">
                <a:latin typeface="Arial" pitchFamily="34" charset="0"/>
                <a:cs typeface="Arial" pitchFamily="34" charset="0"/>
              </a:rPr>
              <a:t>ảnh</a:t>
            </a:r>
            <a:r>
              <a:rPr lang="en-US" sz="2400" dirty="0">
                <a:latin typeface="Arial" pitchFamily="34" charset="0"/>
                <a:cs typeface="Arial" pitchFamily="34" charset="0"/>
              </a:rPr>
              <a:t> </a:t>
            </a:r>
            <a:r>
              <a:rPr lang="en-US" sz="2400" dirty="0" err="1">
                <a:latin typeface="Arial" pitchFamily="34" charset="0"/>
                <a:cs typeface="Arial" pitchFamily="34" charset="0"/>
              </a:rPr>
              <a:t>mà</a:t>
            </a:r>
            <a:r>
              <a:rPr lang="en-US" sz="2400" dirty="0">
                <a:latin typeface="Arial" pitchFamily="34" charset="0"/>
                <a:cs typeface="Arial" pitchFamily="34" charset="0"/>
              </a:rPr>
              <a:t> </a:t>
            </a:r>
            <a:r>
              <a:rPr lang="en-US" sz="2400" dirty="0" err="1">
                <a:latin typeface="Arial" pitchFamily="34" charset="0"/>
                <a:cs typeface="Arial" pitchFamily="34" charset="0"/>
              </a:rPr>
              <a:t>những</a:t>
            </a:r>
            <a:r>
              <a:rPr lang="en-US" sz="2400" dirty="0">
                <a:latin typeface="Arial" pitchFamily="34" charset="0"/>
                <a:cs typeface="Arial" pitchFamily="34" charset="0"/>
              </a:rPr>
              <a:t> </a:t>
            </a:r>
            <a:r>
              <a:rPr lang="en-US" sz="2400" dirty="0" err="1">
                <a:latin typeface="Arial" pitchFamily="34" charset="0"/>
                <a:cs typeface="Arial" pitchFamily="34" charset="0"/>
              </a:rPr>
              <a:t>hàng</a:t>
            </a:r>
            <a:r>
              <a:rPr lang="en-US" sz="2400" dirty="0">
                <a:latin typeface="Arial" pitchFamily="34" charset="0"/>
                <a:cs typeface="Arial" pitchFamily="34" charset="0"/>
              </a:rPr>
              <a:t> </a:t>
            </a:r>
            <a:r>
              <a:rPr lang="en-US" sz="2400" dirty="0" err="1">
                <a:latin typeface="Arial" pitchFamily="34" charset="0"/>
                <a:cs typeface="Arial" pitchFamily="34" charset="0"/>
              </a:rPr>
              <a:t>xóm</a:t>
            </a:r>
            <a:r>
              <a:rPr lang="en-US" sz="2400" dirty="0">
                <a:latin typeface="Arial" pitchFamily="34" charset="0"/>
                <a:cs typeface="Arial" pitchFamily="34" charset="0"/>
              </a:rPr>
              <a:t> </a:t>
            </a:r>
            <a:r>
              <a:rPr lang="en-US" sz="2400" dirty="0" err="1">
                <a:latin typeface="Arial" pitchFamily="34" charset="0"/>
                <a:cs typeface="Arial" pitchFamily="34" charset="0"/>
              </a:rPr>
              <a:t>gần</a:t>
            </a:r>
            <a:r>
              <a:rPr lang="en-US" sz="2400" dirty="0">
                <a:latin typeface="Arial" pitchFamily="34" charset="0"/>
                <a:cs typeface="Arial" pitchFamily="34" charset="0"/>
              </a:rPr>
              <a:t> </a:t>
            </a:r>
            <a:r>
              <a:rPr lang="en-US" sz="2400" dirty="0" err="1">
                <a:latin typeface="Arial" pitchFamily="34" charset="0"/>
                <a:cs typeface="Arial" pitchFamily="34" charset="0"/>
              </a:rPr>
              <a:t>nhất</a:t>
            </a:r>
            <a:r>
              <a:rPr lang="en-US" sz="2400" dirty="0">
                <a:latin typeface="Arial" pitchFamily="34" charset="0"/>
                <a:cs typeface="Arial" pitchFamily="34" charset="0"/>
              </a:rPr>
              <a:t> </a:t>
            </a:r>
            <a:r>
              <a:rPr lang="en-US" sz="2400" dirty="0" err="1">
                <a:latin typeface="Arial" pitchFamily="34" charset="0"/>
                <a:cs typeface="Arial" pitchFamily="34" charset="0"/>
              </a:rPr>
              <a:t>trong</a:t>
            </a:r>
            <a:r>
              <a:rPr lang="en-US" sz="2400" dirty="0">
                <a:latin typeface="Arial" pitchFamily="34" charset="0"/>
                <a:cs typeface="Arial" pitchFamily="34" charset="0"/>
              </a:rPr>
              <a:t> </a:t>
            </a:r>
            <a:r>
              <a:rPr lang="en-US" sz="2400" dirty="0" err="1">
                <a:latin typeface="Arial" pitchFamily="34" charset="0"/>
                <a:cs typeface="Arial" pitchFamily="34" charset="0"/>
              </a:rPr>
              <a:t>cơ</a:t>
            </a:r>
            <a:r>
              <a:rPr lang="en-US" sz="2400" dirty="0">
                <a:latin typeface="Arial" pitchFamily="34" charset="0"/>
                <a:cs typeface="Arial" pitchFamily="34" charset="0"/>
              </a:rPr>
              <a:t> </a:t>
            </a:r>
            <a:r>
              <a:rPr lang="en-US" sz="2400" dirty="0" err="1">
                <a:latin typeface="Arial" pitchFamily="34" charset="0"/>
                <a:cs typeface="Arial" pitchFamily="34" charset="0"/>
              </a:rPr>
              <a:t>sở</a:t>
            </a:r>
            <a:r>
              <a:rPr lang="en-US" sz="2400" dirty="0">
                <a:latin typeface="Arial" pitchFamily="34" charset="0"/>
                <a:cs typeface="Arial" pitchFamily="34" charset="0"/>
              </a:rPr>
              <a:t> </a:t>
            </a:r>
            <a:r>
              <a:rPr lang="en-US" sz="2400" dirty="0" err="1">
                <a:latin typeface="Arial" pitchFamily="34" charset="0"/>
                <a:cs typeface="Arial" pitchFamily="34" charset="0"/>
              </a:rPr>
              <a:t>dữ</a:t>
            </a:r>
            <a:r>
              <a:rPr lang="en-US" sz="2400" dirty="0">
                <a:latin typeface="Arial" pitchFamily="34" charset="0"/>
                <a:cs typeface="Arial" pitchFamily="34" charset="0"/>
              </a:rPr>
              <a:t> </a:t>
            </a:r>
            <a:r>
              <a:rPr lang="en-US" sz="2400" dirty="0" err="1">
                <a:latin typeface="Arial" pitchFamily="34" charset="0"/>
                <a:cs typeface="Arial" pitchFamily="34" charset="0"/>
              </a:rPr>
              <a:t>liệu</a:t>
            </a:r>
            <a:r>
              <a:rPr lang="en-US" sz="2400" dirty="0">
                <a:latin typeface="Arial" pitchFamily="34" charset="0"/>
                <a:cs typeface="Arial" pitchFamily="34" charset="0"/>
              </a:rPr>
              <a:t> </a:t>
            </a:r>
            <a:r>
              <a:rPr lang="en-US" sz="2400" dirty="0" err="1">
                <a:latin typeface="Arial" pitchFamily="34" charset="0"/>
                <a:cs typeface="Arial" pitchFamily="34" charset="0"/>
              </a:rPr>
              <a:t>đối</a:t>
            </a:r>
            <a:r>
              <a:rPr lang="en-US" sz="2400" dirty="0">
                <a:latin typeface="Arial" pitchFamily="34" charset="0"/>
                <a:cs typeface="Arial" pitchFamily="34" charset="0"/>
              </a:rPr>
              <a:t> </a:t>
            </a:r>
            <a:r>
              <a:rPr lang="en-US" sz="2400" dirty="0" err="1">
                <a:latin typeface="Arial" pitchFamily="34" charset="0"/>
                <a:cs typeface="Arial" pitchFamily="34" charset="0"/>
              </a:rPr>
              <a:t>sánh</a:t>
            </a:r>
            <a:r>
              <a:rPr lang="en-US" sz="2400" dirty="0">
                <a:latin typeface="Arial" pitchFamily="34" charset="0"/>
                <a:cs typeface="Arial" pitchFamily="34" charset="0"/>
              </a:rPr>
              <a:t> </a:t>
            </a:r>
            <a:r>
              <a:rPr lang="en-US" sz="2400" dirty="0" err="1">
                <a:latin typeface="Arial" pitchFamily="34" charset="0"/>
                <a:cs typeface="Arial" pitchFamily="34" charset="0"/>
              </a:rPr>
              <a:t>đúng</a:t>
            </a:r>
            <a:r>
              <a:rPr lang="en-US" sz="2400" dirty="0">
                <a:latin typeface="Arial" pitchFamily="34" charset="0"/>
                <a:cs typeface="Arial" pitchFamily="34" charset="0"/>
              </a:rPr>
              <a:t> </a:t>
            </a:r>
            <a:r>
              <a:rPr lang="en-US" sz="2400" dirty="0" err="1" smtClean="0">
                <a:latin typeface="Arial" pitchFamily="34" charset="0"/>
                <a:cs typeface="Arial" pitchFamily="34" charset="0"/>
              </a:rPr>
              <a:t>như</a:t>
            </a:r>
            <a:r>
              <a:rPr lang="en-US" sz="2400" dirty="0" smtClean="0">
                <a:latin typeface="Arial" pitchFamily="34" charset="0"/>
                <a:cs typeface="Arial" pitchFamily="34" charset="0"/>
              </a:rPr>
              <a:t> </a:t>
            </a:r>
            <a:r>
              <a:rPr lang="en-US" sz="2400" dirty="0" err="1">
                <a:latin typeface="Arial" pitchFamily="34" charset="0"/>
                <a:cs typeface="Arial" pitchFamily="34" charset="0"/>
              </a:rPr>
              <a:t>là</a:t>
            </a:r>
            <a:r>
              <a:rPr lang="en-US" sz="2400" dirty="0">
                <a:latin typeface="Arial" pitchFamily="34" charset="0"/>
                <a:cs typeface="Arial" pitchFamily="34" charset="0"/>
              </a:rPr>
              <a:t> </a:t>
            </a:r>
            <a:r>
              <a:rPr lang="en-US" sz="2400" dirty="0" err="1">
                <a:latin typeface="Arial" pitchFamily="34" charset="0"/>
                <a:cs typeface="Arial" pitchFamily="34" charset="0"/>
              </a:rPr>
              <a:t>một</a:t>
            </a:r>
            <a:r>
              <a:rPr lang="en-US" sz="2400" dirty="0">
                <a:latin typeface="Arial" pitchFamily="34" charset="0"/>
                <a:cs typeface="Arial" pitchFamily="34" charset="0"/>
              </a:rPr>
              <a:t> </a:t>
            </a:r>
            <a:r>
              <a:rPr lang="en-US" sz="2400" dirty="0" err="1">
                <a:latin typeface="Arial" pitchFamily="34" charset="0"/>
                <a:cs typeface="Arial" pitchFamily="34" charset="0"/>
              </a:rPr>
              <a:t>hàm</a:t>
            </a:r>
            <a:r>
              <a:rPr lang="en-US" sz="2400" dirty="0">
                <a:latin typeface="Arial" pitchFamily="34" charset="0"/>
                <a:cs typeface="Arial" pitchFamily="34" charset="0"/>
              </a:rPr>
              <a:t> </a:t>
            </a:r>
            <a:r>
              <a:rPr lang="en-US" sz="2400" dirty="0" err="1">
                <a:latin typeface="Arial" pitchFamily="34" charset="0"/>
                <a:cs typeface="Arial" pitchFamily="34" charset="0"/>
              </a:rPr>
              <a:t>của</a:t>
            </a:r>
            <a:r>
              <a:rPr lang="en-US" sz="2400" dirty="0">
                <a:latin typeface="Arial" pitchFamily="34" charset="0"/>
                <a:cs typeface="Arial" pitchFamily="34" charset="0"/>
              </a:rPr>
              <a:t> </a:t>
            </a:r>
            <a:r>
              <a:rPr lang="en-US" sz="2400" dirty="0" err="1">
                <a:latin typeface="Arial" pitchFamily="34" charset="0"/>
                <a:cs typeface="Arial" pitchFamily="34" charset="0"/>
              </a:rPr>
              <a:t>kích</a:t>
            </a:r>
            <a:r>
              <a:rPr lang="en-US" sz="2400" dirty="0">
                <a:latin typeface="Arial" pitchFamily="34" charset="0"/>
                <a:cs typeface="Arial" pitchFamily="34" charset="0"/>
              </a:rPr>
              <a:t> </a:t>
            </a:r>
            <a:r>
              <a:rPr lang="en-US" sz="2400" dirty="0" err="1">
                <a:latin typeface="Arial" pitchFamily="34" charset="0"/>
                <a:cs typeface="Arial" pitchFamily="34" charset="0"/>
              </a:rPr>
              <a:t>thước</a:t>
            </a:r>
            <a:r>
              <a:rPr lang="en-US" sz="2400" dirty="0">
                <a:latin typeface="Arial" pitchFamily="34" charset="0"/>
                <a:cs typeface="Arial" pitchFamily="34" charset="0"/>
              </a:rPr>
              <a:t> </a:t>
            </a:r>
            <a:r>
              <a:rPr lang="en-US" sz="2400" dirty="0" err="1">
                <a:latin typeface="Arial" pitchFamily="34" charset="0"/>
                <a:cs typeface="Arial" pitchFamily="34" charset="0"/>
              </a:rPr>
              <a:t>cơ</a:t>
            </a:r>
            <a:r>
              <a:rPr lang="en-US" sz="2400" dirty="0">
                <a:latin typeface="Arial" pitchFamily="34" charset="0"/>
                <a:cs typeface="Arial" pitchFamily="34" charset="0"/>
              </a:rPr>
              <a:t> </a:t>
            </a:r>
            <a:r>
              <a:rPr lang="en-US" sz="2400" dirty="0" err="1">
                <a:latin typeface="Arial" pitchFamily="34" charset="0"/>
                <a:cs typeface="Arial" pitchFamily="34" charset="0"/>
              </a:rPr>
              <a:t>sở</a:t>
            </a:r>
            <a:r>
              <a:rPr lang="en-US" sz="2400" dirty="0">
                <a:latin typeface="Arial" pitchFamily="34" charset="0"/>
                <a:cs typeface="Arial" pitchFamily="34" charset="0"/>
              </a:rPr>
              <a:t> </a:t>
            </a:r>
            <a:r>
              <a:rPr lang="en-US" sz="2400" dirty="0" err="1">
                <a:latin typeface="Arial" pitchFamily="34" charset="0"/>
                <a:cs typeface="Arial" pitchFamily="34" charset="0"/>
              </a:rPr>
              <a:t>dữ</a:t>
            </a:r>
            <a:r>
              <a:rPr lang="en-US" sz="2400" dirty="0">
                <a:latin typeface="Arial" pitchFamily="34" charset="0"/>
                <a:cs typeface="Arial" pitchFamily="34" charset="0"/>
              </a:rPr>
              <a:t> </a:t>
            </a:r>
            <a:r>
              <a:rPr lang="en-US" sz="2400" dirty="0" err="1">
                <a:latin typeface="Arial" pitchFamily="34" charset="0"/>
                <a:cs typeface="Arial" pitchFamily="34" charset="0"/>
              </a:rPr>
              <a:t>liệu</a:t>
            </a:r>
            <a:r>
              <a:rPr lang="en-US" sz="2400" dirty="0">
                <a:latin typeface="Arial" pitchFamily="34" charset="0"/>
                <a:cs typeface="Arial" pitchFamily="34" charset="0"/>
              </a:rPr>
              <a:t> </a:t>
            </a:r>
            <a:r>
              <a:rPr lang="en-US" sz="2400" dirty="0" err="1">
                <a:latin typeface="Arial" pitchFamily="34" charset="0"/>
                <a:cs typeface="Arial" pitchFamily="34" charset="0"/>
              </a:rPr>
              <a:t>hiển</a:t>
            </a:r>
            <a:r>
              <a:rPr lang="en-US" sz="2400" dirty="0">
                <a:latin typeface="Arial" pitchFamily="34" charset="0"/>
                <a:cs typeface="Arial" pitchFamily="34" charset="0"/>
              </a:rPr>
              <a:t> </a:t>
            </a:r>
            <a:r>
              <a:rPr lang="en-US" sz="2400" dirty="0" err="1">
                <a:latin typeface="Arial" pitchFamily="34" charset="0"/>
                <a:cs typeface="Arial" pitchFamily="34" charset="0"/>
              </a:rPr>
              <a:t>thị</a:t>
            </a:r>
            <a:r>
              <a:rPr lang="en-US" sz="2400" dirty="0">
                <a:latin typeface="Arial" pitchFamily="34" charset="0"/>
                <a:cs typeface="Arial" pitchFamily="34" charset="0"/>
              </a:rPr>
              <a:t> </a:t>
            </a:r>
            <a:r>
              <a:rPr lang="en-US" sz="2400" dirty="0" err="1">
                <a:latin typeface="Arial" pitchFamily="34" charset="0"/>
                <a:cs typeface="Arial" pitchFamily="34" charset="0"/>
              </a:rPr>
              <a:t>trên</a:t>
            </a:r>
            <a:r>
              <a:rPr lang="en-US" sz="2400" dirty="0">
                <a:latin typeface="Arial" pitchFamily="34" charset="0"/>
                <a:cs typeface="Arial" pitchFamily="34" charset="0"/>
              </a:rPr>
              <a:t> </a:t>
            </a:r>
            <a:r>
              <a:rPr lang="en-US" sz="2400" dirty="0" err="1">
                <a:latin typeface="Arial" pitchFamily="34" charset="0"/>
                <a:cs typeface="Arial" pitchFamily="34" charset="0"/>
              </a:rPr>
              <a:t>một</a:t>
            </a:r>
            <a:r>
              <a:rPr lang="en-US" sz="2400" dirty="0">
                <a:latin typeface="Arial" pitchFamily="34" charset="0"/>
                <a:cs typeface="Arial" pitchFamily="34" charset="0"/>
              </a:rPr>
              <a:t> </a:t>
            </a:r>
            <a:r>
              <a:rPr lang="en-US" sz="2400" dirty="0" err="1">
                <a:latin typeface="Arial" pitchFamily="34" charset="0"/>
                <a:cs typeface="Arial" pitchFamily="34" charset="0"/>
              </a:rPr>
              <a:t>tỉ</a:t>
            </a:r>
            <a:r>
              <a:rPr lang="en-US" sz="2400" dirty="0">
                <a:latin typeface="Arial" pitchFamily="34" charset="0"/>
                <a:cs typeface="Arial" pitchFamily="34" charset="0"/>
              </a:rPr>
              <a:t> </a:t>
            </a:r>
            <a:r>
              <a:rPr lang="en-US" sz="2400" dirty="0" err="1">
                <a:latin typeface="Arial" pitchFamily="34" charset="0"/>
                <a:cs typeface="Arial" pitchFamily="34" charset="0"/>
              </a:rPr>
              <a:t>lệ</a:t>
            </a:r>
            <a:r>
              <a:rPr lang="en-US" sz="2400" dirty="0">
                <a:latin typeface="Arial" pitchFamily="34" charset="0"/>
                <a:cs typeface="Arial" pitchFamily="34" charset="0"/>
              </a:rPr>
              <a:t> </a:t>
            </a:r>
            <a:r>
              <a:rPr lang="en-US" sz="2400" dirty="0" err="1">
                <a:latin typeface="Arial" pitchFamily="34" charset="0"/>
                <a:cs typeface="Arial" pitchFamily="34" charset="0"/>
              </a:rPr>
              <a:t>lôgarít</a:t>
            </a:r>
            <a:r>
              <a:rPr lang="en-US" sz="2400" dirty="0">
                <a:latin typeface="Arial" pitchFamily="34" charset="0"/>
                <a:cs typeface="Arial" pitchFamily="34" charset="0"/>
              </a:rPr>
              <a:t> (</a:t>
            </a:r>
            <a:r>
              <a:rPr lang="en-US" sz="2400" dirty="0" err="1">
                <a:latin typeface="Arial" pitchFamily="34" charset="0"/>
                <a:cs typeface="Arial" pitchFamily="34" charset="0"/>
              </a:rPr>
              <a:t>thấy</a:t>
            </a:r>
            <a:r>
              <a:rPr lang="en-US" sz="2400" dirty="0">
                <a:latin typeface="Arial" pitchFamily="34" charset="0"/>
                <a:cs typeface="Arial" pitchFamily="34" charset="0"/>
              </a:rPr>
              <a:t> </a:t>
            </a:r>
            <a:r>
              <a:rPr lang="en-US" sz="2400" dirty="0" err="1">
                <a:latin typeface="Arial" pitchFamily="34" charset="0"/>
                <a:cs typeface="Arial" pitchFamily="34" charset="0"/>
              </a:rPr>
              <a:t>rằng</a:t>
            </a:r>
            <a:r>
              <a:rPr lang="en-US" sz="2400" dirty="0">
                <a:latin typeface="Arial" pitchFamily="34" charset="0"/>
                <a:cs typeface="Arial" pitchFamily="34" charset="0"/>
              </a:rPr>
              <a:t> </a:t>
            </a:r>
            <a:r>
              <a:rPr lang="en-US" sz="2400" dirty="0" err="1">
                <a:latin typeface="Arial" pitchFamily="34" charset="0"/>
                <a:cs typeface="Arial" pitchFamily="34" charset="0"/>
              </a:rPr>
              <a:t>độ</a:t>
            </a:r>
            <a:r>
              <a:rPr lang="en-US" sz="2400" dirty="0">
                <a:latin typeface="Arial" pitchFamily="34" charset="0"/>
                <a:cs typeface="Arial" pitchFamily="34" charset="0"/>
              </a:rPr>
              <a:t> tin </a:t>
            </a:r>
            <a:r>
              <a:rPr lang="en-US" sz="2400" dirty="0" err="1">
                <a:latin typeface="Arial" pitchFamily="34" charset="0"/>
                <a:cs typeface="Arial" pitchFamily="34" charset="0"/>
              </a:rPr>
              <a:t>cậy</a:t>
            </a:r>
            <a:r>
              <a:rPr lang="en-US" sz="2400" dirty="0">
                <a:latin typeface="Arial" pitchFamily="34" charset="0"/>
                <a:cs typeface="Arial" pitchFamily="34" charset="0"/>
              </a:rPr>
              <a:t> </a:t>
            </a:r>
            <a:r>
              <a:rPr lang="en-US" sz="2400" dirty="0" err="1">
                <a:latin typeface="Arial" pitchFamily="34" charset="0"/>
                <a:cs typeface="Arial" pitchFamily="34" charset="0"/>
              </a:rPr>
              <a:t>của</a:t>
            </a:r>
            <a:r>
              <a:rPr lang="en-US" sz="2400" dirty="0">
                <a:latin typeface="Arial" pitchFamily="34" charset="0"/>
                <a:cs typeface="Arial" pitchFamily="34" charset="0"/>
              </a:rPr>
              <a:t> </a:t>
            </a:r>
            <a:r>
              <a:rPr lang="en-US" sz="2400" dirty="0" err="1">
                <a:latin typeface="Arial" pitchFamily="34" charset="0"/>
                <a:cs typeface="Arial" pitchFamily="34" charset="0"/>
              </a:rPr>
              <a:t>đối</a:t>
            </a:r>
            <a:r>
              <a:rPr lang="en-US" sz="2400" dirty="0">
                <a:latin typeface="Arial" pitchFamily="34" charset="0"/>
                <a:cs typeface="Arial" pitchFamily="34" charset="0"/>
              </a:rPr>
              <a:t> </a:t>
            </a:r>
            <a:r>
              <a:rPr lang="en-US" sz="2400" dirty="0" err="1">
                <a:latin typeface="Arial" pitchFamily="34" charset="0"/>
                <a:cs typeface="Arial" pitchFamily="34" charset="0"/>
              </a:rPr>
              <a:t>sánh</a:t>
            </a:r>
            <a:r>
              <a:rPr lang="en-US" sz="2400" dirty="0">
                <a:latin typeface="Arial" pitchFamily="34" charset="0"/>
                <a:cs typeface="Arial" pitchFamily="34" charset="0"/>
              </a:rPr>
              <a:t> </a:t>
            </a:r>
            <a:r>
              <a:rPr lang="en-US" sz="2400" dirty="0" err="1">
                <a:latin typeface="Arial" pitchFamily="34" charset="0"/>
                <a:cs typeface="Arial" pitchFamily="34" charset="0"/>
              </a:rPr>
              <a:t>giảm</a:t>
            </a:r>
            <a:r>
              <a:rPr lang="en-US" sz="2400" dirty="0">
                <a:latin typeface="Arial" pitchFamily="34" charset="0"/>
                <a:cs typeface="Arial" pitchFamily="34" charset="0"/>
              </a:rPr>
              <a:t> </a:t>
            </a:r>
            <a:r>
              <a:rPr lang="en-US" sz="2400" dirty="0" err="1" smtClean="0">
                <a:latin typeface="Arial" pitchFamily="34" charset="0"/>
                <a:cs typeface="Arial" pitchFamily="34" charset="0"/>
              </a:rPr>
              <a:t>như</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là</a:t>
            </a:r>
            <a:r>
              <a:rPr lang="en-US" sz="2400" dirty="0" smtClean="0">
                <a:latin typeface="Arial" pitchFamily="34" charset="0"/>
                <a:cs typeface="Arial" pitchFamily="34" charset="0"/>
              </a:rPr>
              <a:t> </a:t>
            </a:r>
            <a:r>
              <a:rPr lang="en-US" sz="2400" dirty="0" err="1">
                <a:latin typeface="Arial" pitchFamily="34" charset="0"/>
                <a:cs typeface="Arial" pitchFamily="34" charset="0"/>
              </a:rPr>
              <a:t>một</a:t>
            </a:r>
            <a:r>
              <a:rPr lang="en-US" sz="2400" dirty="0">
                <a:latin typeface="Arial" pitchFamily="34" charset="0"/>
                <a:cs typeface="Arial" pitchFamily="34" charset="0"/>
              </a:rPr>
              <a:t> </a:t>
            </a:r>
            <a:r>
              <a:rPr lang="en-US" sz="2400" dirty="0" err="1">
                <a:latin typeface="Arial" pitchFamily="34" charset="0"/>
                <a:cs typeface="Arial" pitchFamily="34" charset="0"/>
              </a:rPr>
              <a:t>hàm</a:t>
            </a:r>
            <a:r>
              <a:rPr lang="en-US" sz="2400" dirty="0">
                <a:latin typeface="Arial" pitchFamily="34" charset="0"/>
                <a:cs typeface="Arial" pitchFamily="34" charset="0"/>
              </a:rPr>
              <a:t> </a:t>
            </a:r>
            <a:r>
              <a:rPr lang="en-US" sz="2400" dirty="0" err="1">
                <a:latin typeface="Arial" pitchFamily="34" charset="0"/>
                <a:cs typeface="Arial" pitchFamily="34" charset="0"/>
              </a:rPr>
              <a:t>của</a:t>
            </a:r>
            <a:r>
              <a:rPr lang="en-US" sz="2400" dirty="0">
                <a:latin typeface="Arial" pitchFamily="34" charset="0"/>
                <a:cs typeface="Arial" pitchFamily="34" charset="0"/>
              </a:rPr>
              <a:t> </a:t>
            </a:r>
            <a:r>
              <a:rPr lang="en-US" sz="2400" dirty="0" err="1">
                <a:latin typeface="Arial" pitchFamily="34" charset="0"/>
                <a:cs typeface="Arial" pitchFamily="34" charset="0"/>
              </a:rPr>
              <a:t>số</a:t>
            </a:r>
            <a:r>
              <a:rPr lang="en-US" sz="2400" dirty="0">
                <a:latin typeface="Arial" pitchFamily="34" charset="0"/>
                <a:cs typeface="Arial" pitchFamily="34" charset="0"/>
              </a:rPr>
              <a:t> </a:t>
            </a:r>
            <a:r>
              <a:rPr lang="en-US" sz="2400" dirty="0" err="1" smtClean="0">
                <a:latin typeface="Arial" pitchFamily="34" charset="0"/>
                <a:cs typeface="Arial" pitchFamily="34" charset="0"/>
              </a:rPr>
              <a:t>lượng</a:t>
            </a:r>
            <a:r>
              <a:rPr lang="en-US" sz="2400" dirty="0" smtClean="0">
                <a:latin typeface="Arial" pitchFamily="34" charset="0"/>
                <a:cs typeface="Arial" pitchFamily="34" charset="0"/>
              </a:rPr>
              <a:t> </a:t>
            </a:r>
            <a:r>
              <a:rPr lang="en-US" sz="2400" dirty="0" err="1">
                <a:latin typeface="Arial" pitchFamily="34" charset="0"/>
                <a:cs typeface="Arial" pitchFamily="34" charset="0"/>
              </a:rPr>
              <a:t>các</a:t>
            </a:r>
            <a:r>
              <a:rPr lang="en-US" sz="2400" dirty="0">
                <a:latin typeface="Arial" pitchFamily="34" charset="0"/>
                <a:cs typeface="Arial" pitchFamily="34" charset="0"/>
              </a:rPr>
              <a:t> </a:t>
            </a:r>
            <a:r>
              <a:rPr lang="en-US" sz="2400" dirty="0" err="1">
                <a:latin typeface="Arial" pitchFamily="34" charset="0"/>
                <a:cs typeface="Arial" pitchFamily="34" charset="0"/>
              </a:rPr>
              <a:t>sai</a:t>
            </a:r>
            <a:r>
              <a:rPr lang="en-US" sz="2400" dirty="0">
                <a:latin typeface="Arial" pitchFamily="34" charset="0"/>
                <a:cs typeface="Arial" pitchFamily="34" charset="0"/>
              </a:rPr>
              <a:t> </a:t>
            </a:r>
            <a:r>
              <a:rPr lang="en-US" sz="2400" dirty="0" err="1">
                <a:latin typeface="Arial" pitchFamily="34" charset="0"/>
                <a:cs typeface="Arial" pitchFamily="34" charset="0"/>
              </a:rPr>
              <a:t>số</a:t>
            </a:r>
            <a:r>
              <a:rPr lang="en-US" sz="2400" dirty="0">
                <a:latin typeface="Arial" pitchFamily="34" charset="0"/>
                <a:cs typeface="Arial" pitchFamily="34" charset="0"/>
              </a:rPr>
              <a:t>, </a:t>
            </a:r>
            <a:r>
              <a:rPr lang="en-US" sz="2400" dirty="0" err="1" smtClean="0">
                <a:latin typeface="Arial" pitchFamily="34" charset="0"/>
                <a:cs typeface="Arial" pitchFamily="34" charset="0"/>
              </a:rPr>
              <a:t>nhưng</a:t>
            </a:r>
            <a:r>
              <a:rPr lang="en-US" sz="2400" dirty="0" smtClean="0">
                <a:latin typeface="Arial" pitchFamily="34" charset="0"/>
                <a:cs typeface="Arial" pitchFamily="34" charset="0"/>
              </a:rPr>
              <a:t> </a:t>
            </a:r>
            <a:r>
              <a:rPr lang="en-US" sz="2400" dirty="0" err="1">
                <a:latin typeface="Arial" pitchFamily="34" charset="0"/>
                <a:cs typeface="Arial" pitchFamily="34" charset="0"/>
              </a:rPr>
              <a:t>tất</a:t>
            </a:r>
            <a:r>
              <a:rPr lang="en-US" sz="2400" dirty="0">
                <a:latin typeface="Arial" pitchFamily="34" charset="0"/>
                <a:cs typeface="Arial" pitchFamily="34" charset="0"/>
              </a:rPr>
              <a:t> </a:t>
            </a:r>
            <a:r>
              <a:rPr lang="en-US" sz="2400" dirty="0" err="1">
                <a:latin typeface="Arial" pitchFamily="34" charset="0"/>
                <a:cs typeface="Arial" pitchFamily="34" charset="0"/>
              </a:rPr>
              <a:t>cả</a:t>
            </a:r>
            <a:r>
              <a:rPr lang="en-US" sz="2400" dirty="0">
                <a:latin typeface="Arial" pitchFamily="34" charset="0"/>
                <a:cs typeface="Arial" pitchFamily="34" charset="0"/>
              </a:rPr>
              <a:t> </a:t>
            </a:r>
            <a:r>
              <a:rPr lang="en-US" sz="2400" dirty="0" err="1">
                <a:latin typeface="Arial" pitchFamily="34" charset="0"/>
                <a:cs typeface="Arial" pitchFamily="34" charset="0"/>
              </a:rPr>
              <a:t>các</a:t>
            </a:r>
            <a:r>
              <a:rPr lang="en-US" sz="2400" dirty="0">
                <a:latin typeface="Arial" pitchFamily="34" charset="0"/>
                <a:cs typeface="Arial" pitchFamily="34" charset="0"/>
              </a:rPr>
              <a:t> </a:t>
            </a:r>
            <a:r>
              <a:rPr lang="en-US" sz="2400" dirty="0" err="1">
                <a:latin typeface="Arial" pitchFamily="34" charset="0"/>
                <a:cs typeface="Arial" pitchFamily="34" charset="0"/>
              </a:rPr>
              <a:t>dấu</a:t>
            </a:r>
            <a:r>
              <a:rPr lang="en-US" sz="2400" dirty="0">
                <a:latin typeface="Arial" pitchFamily="34" charset="0"/>
                <a:cs typeface="Arial" pitchFamily="34" charset="0"/>
              </a:rPr>
              <a:t> </a:t>
            </a:r>
            <a:r>
              <a:rPr lang="en-US" sz="2400" dirty="0" err="1">
                <a:latin typeface="Arial" pitchFamily="34" charset="0"/>
                <a:cs typeface="Arial" pitchFamily="34" charset="0"/>
              </a:rPr>
              <a:t>hiệu</a:t>
            </a:r>
            <a:r>
              <a:rPr lang="en-US" sz="2400" dirty="0">
                <a:latin typeface="Arial" pitchFamily="34" charset="0"/>
                <a:cs typeface="Arial" pitchFamily="34" charset="0"/>
              </a:rPr>
              <a:t> </a:t>
            </a:r>
            <a:r>
              <a:rPr lang="en-US" sz="2400" dirty="0" err="1">
                <a:latin typeface="Arial" pitchFamily="34" charset="0"/>
                <a:cs typeface="Arial" pitchFamily="34" charset="0"/>
              </a:rPr>
              <a:t>cho</a:t>
            </a:r>
            <a:r>
              <a:rPr lang="en-US" sz="2400" dirty="0">
                <a:latin typeface="Arial" pitchFamily="34" charset="0"/>
                <a:cs typeface="Arial" pitchFamily="34" charset="0"/>
              </a:rPr>
              <a:t> </a:t>
            </a:r>
            <a:r>
              <a:rPr lang="en-US" sz="2400" dirty="0" err="1">
                <a:latin typeface="Arial" pitchFamily="34" charset="0"/>
                <a:cs typeface="Arial" pitchFamily="34" charset="0"/>
              </a:rPr>
              <a:t>thấy</a:t>
            </a:r>
            <a:r>
              <a:rPr lang="en-US" sz="2400" dirty="0">
                <a:latin typeface="Arial" pitchFamily="34" charset="0"/>
                <a:cs typeface="Arial" pitchFamily="34" charset="0"/>
              </a:rPr>
              <a:t> </a:t>
            </a:r>
            <a:r>
              <a:rPr lang="en-US" sz="2400" dirty="0" err="1">
                <a:latin typeface="Arial" pitchFamily="34" charset="0"/>
                <a:cs typeface="Arial" pitchFamily="34" charset="0"/>
              </a:rPr>
              <a:t>nhiều</a:t>
            </a:r>
            <a:r>
              <a:rPr lang="en-US" sz="2400" dirty="0">
                <a:latin typeface="Arial" pitchFamily="34" charset="0"/>
                <a:cs typeface="Arial" pitchFamily="34" charset="0"/>
              </a:rPr>
              <a:t> </a:t>
            </a:r>
            <a:r>
              <a:rPr lang="en-US" sz="2400" dirty="0" err="1">
                <a:latin typeface="Arial" pitchFamily="34" charset="0"/>
                <a:cs typeface="Arial" pitchFamily="34" charset="0"/>
              </a:rPr>
              <a:t>kết</a:t>
            </a:r>
            <a:r>
              <a:rPr lang="en-US" sz="2400" dirty="0">
                <a:latin typeface="Arial" pitchFamily="34" charset="0"/>
                <a:cs typeface="Arial" pitchFamily="34" charset="0"/>
              </a:rPr>
              <a:t> </a:t>
            </a:r>
            <a:r>
              <a:rPr lang="en-US" sz="2400" dirty="0" err="1">
                <a:latin typeface="Arial" pitchFamily="34" charset="0"/>
                <a:cs typeface="Arial" pitchFamily="34" charset="0"/>
              </a:rPr>
              <a:t>quả</a:t>
            </a:r>
            <a:r>
              <a:rPr lang="en-US" sz="2400" dirty="0">
                <a:latin typeface="Arial" pitchFamily="34" charset="0"/>
                <a:cs typeface="Arial" pitchFamily="34" charset="0"/>
              </a:rPr>
              <a:t> </a:t>
            </a:r>
            <a:r>
              <a:rPr lang="en-US" sz="2400" dirty="0" err="1">
                <a:latin typeface="Arial" pitchFamily="34" charset="0"/>
                <a:cs typeface="Arial" pitchFamily="34" charset="0"/>
              </a:rPr>
              <a:t>đúng</a:t>
            </a:r>
            <a:r>
              <a:rPr lang="en-US" sz="2400" dirty="0">
                <a:latin typeface="Arial" pitchFamily="34" charset="0"/>
                <a:cs typeface="Arial" pitchFamily="34" charset="0"/>
              </a:rPr>
              <a:t> </a:t>
            </a:r>
            <a:r>
              <a:rPr lang="en-US" sz="2400" dirty="0" err="1">
                <a:latin typeface="Arial" pitchFamily="34" charset="0"/>
                <a:cs typeface="Arial" pitchFamily="34" charset="0"/>
              </a:rPr>
              <a:t>sẽ</a:t>
            </a:r>
            <a:r>
              <a:rPr lang="en-US" sz="2400" dirty="0">
                <a:latin typeface="Arial" pitchFamily="34" charset="0"/>
                <a:cs typeface="Arial" pitchFamily="34" charset="0"/>
              </a:rPr>
              <a:t> </a:t>
            </a:r>
            <a:r>
              <a:rPr lang="en-US" sz="2400" dirty="0" err="1">
                <a:latin typeface="Arial" pitchFamily="34" charset="0"/>
                <a:cs typeface="Arial" pitchFamily="34" charset="0"/>
              </a:rPr>
              <a:t>tiếp</a:t>
            </a:r>
            <a:r>
              <a:rPr lang="en-US" sz="2400" dirty="0">
                <a:latin typeface="Arial" pitchFamily="34" charset="0"/>
                <a:cs typeface="Arial" pitchFamily="34" charset="0"/>
              </a:rPr>
              <a:t> </a:t>
            </a:r>
            <a:r>
              <a:rPr lang="en-US" sz="2400" dirty="0" err="1">
                <a:latin typeface="Arial" pitchFamily="34" charset="0"/>
                <a:cs typeface="Arial" pitchFamily="34" charset="0"/>
              </a:rPr>
              <a:t>tục</a:t>
            </a:r>
            <a:r>
              <a:rPr lang="en-US" sz="2400" dirty="0">
                <a:latin typeface="Arial" pitchFamily="34" charset="0"/>
                <a:cs typeface="Arial" pitchFamily="34" charset="0"/>
              </a:rPr>
              <a:t> </a:t>
            </a:r>
            <a:r>
              <a:rPr lang="en-US" sz="2400" dirty="0" err="1" smtClean="0">
                <a:latin typeface="Arial" pitchFamily="34" charset="0"/>
                <a:cs typeface="Arial" pitchFamily="34" charset="0"/>
              </a:rPr>
              <a:t>được</a:t>
            </a:r>
            <a:r>
              <a:rPr lang="en-US" sz="2400" dirty="0" smtClean="0">
                <a:latin typeface="Arial" pitchFamily="34" charset="0"/>
                <a:cs typeface="Arial" pitchFamily="34" charset="0"/>
              </a:rPr>
              <a:t> </a:t>
            </a:r>
            <a:r>
              <a:rPr lang="en-US" sz="2400" dirty="0" err="1">
                <a:latin typeface="Arial" pitchFamily="34" charset="0"/>
                <a:cs typeface="Arial" pitchFamily="34" charset="0"/>
              </a:rPr>
              <a:t>phát</a:t>
            </a:r>
            <a:r>
              <a:rPr lang="en-US" sz="2400" dirty="0">
                <a:latin typeface="Arial" pitchFamily="34" charset="0"/>
                <a:cs typeface="Arial" pitchFamily="34" charset="0"/>
              </a:rPr>
              <a:t> </a:t>
            </a:r>
            <a:r>
              <a:rPr lang="en-US" sz="2400" dirty="0" err="1">
                <a:latin typeface="Arial" pitchFamily="34" charset="0"/>
                <a:cs typeface="Arial" pitchFamily="34" charset="0"/>
              </a:rPr>
              <a:t>hiện</a:t>
            </a:r>
            <a:r>
              <a:rPr lang="en-US" sz="2400" dirty="0">
                <a:latin typeface="Arial" pitchFamily="34" charset="0"/>
                <a:cs typeface="Arial" pitchFamily="34" charset="0"/>
              </a:rPr>
              <a:t> </a:t>
            </a:r>
            <a:r>
              <a:rPr lang="en-US" sz="2400" dirty="0" err="1">
                <a:latin typeface="Arial" pitchFamily="34" charset="0"/>
                <a:cs typeface="Arial" pitchFamily="34" charset="0"/>
              </a:rPr>
              <a:t>ra</a:t>
            </a:r>
            <a:r>
              <a:rPr lang="en-US" sz="2400" dirty="0">
                <a:latin typeface="Arial" pitchFamily="34" charset="0"/>
                <a:cs typeface="Arial" pitchFamily="34" charset="0"/>
              </a:rPr>
              <a:t> </a:t>
            </a:r>
            <a:r>
              <a:rPr lang="en-US" sz="2400" dirty="0" err="1">
                <a:latin typeface="Arial" pitchFamily="34" charset="0"/>
                <a:cs typeface="Arial" pitchFamily="34" charset="0"/>
              </a:rPr>
              <a:t>khi</a:t>
            </a:r>
            <a:r>
              <a:rPr lang="en-US" sz="2400" dirty="0">
                <a:latin typeface="Arial" pitchFamily="34" charset="0"/>
                <a:cs typeface="Arial" pitchFamily="34" charset="0"/>
              </a:rPr>
              <a:t> </a:t>
            </a:r>
            <a:r>
              <a:rPr lang="en-US" sz="2400" dirty="0" err="1">
                <a:latin typeface="Arial" pitchFamily="34" charset="0"/>
                <a:cs typeface="Arial" pitchFamily="34" charset="0"/>
              </a:rPr>
              <a:t>kích</a:t>
            </a:r>
            <a:r>
              <a:rPr lang="en-US" sz="2400" dirty="0">
                <a:latin typeface="Arial" pitchFamily="34" charset="0"/>
                <a:cs typeface="Arial" pitchFamily="34" charset="0"/>
              </a:rPr>
              <a:t> </a:t>
            </a:r>
            <a:r>
              <a:rPr lang="en-US" sz="2400" dirty="0" err="1">
                <a:latin typeface="Arial" pitchFamily="34" charset="0"/>
                <a:cs typeface="Arial" pitchFamily="34" charset="0"/>
              </a:rPr>
              <a:t>thước</a:t>
            </a:r>
            <a:r>
              <a:rPr lang="en-US" sz="2400" dirty="0">
                <a:latin typeface="Arial" pitchFamily="34" charset="0"/>
                <a:cs typeface="Arial" pitchFamily="34" charset="0"/>
              </a:rPr>
              <a:t> </a:t>
            </a:r>
            <a:r>
              <a:rPr lang="en-US" sz="2400" dirty="0" err="1">
                <a:latin typeface="Arial" pitchFamily="34" charset="0"/>
                <a:cs typeface="Arial" pitchFamily="34" charset="0"/>
              </a:rPr>
              <a:t>cơ</a:t>
            </a:r>
            <a:r>
              <a:rPr lang="en-US" sz="2400" dirty="0">
                <a:latin typeface="Arial" pitchFamily="34" charset="0"/>
                <a:cs typeface="Arial" pitchFamily="34" charset="0"/>
              </a:rPr>
              <a:t> </a:t>
            </a:r>
            <a:r>
              <a:rPr lang="en-US" sz="2400" dirty="0" err="1">
                <a:latin typeface="Arial" pitchFamily="34" charset="0"/>
                <a:cs typeface="Arial" pitchFamily="34" charset="0"/>
              </a:rPr>
              <a:t>sở</a:t>
            </a:r>
            <a:r>
              <a:rPr lang="en-US" sz="2400" dirty="0">
                <a:latin typeface="Arial" pitchFamily="34" charset="0"/>
                <a:cs typeface="Arial" pitchFamily="34" charset="0"/>
              </a:rPr>
              <a:t> </a:t>
            </a:r>
            <a:r>
              <a:rPr lang="en-US" sz="2400" dirty="0" err="1">
                <a:latin typeface="Arial" pitchFamily="34" charset="0"/>
                <a:cs typeface="Arial" pitchFamily="34" charset="0"/>
              </a:rPr>
              <a:t>dữ</a:t>
            </a:r>
            <a:r>
              <a:rPr lang="en-US" sz="2400" dirty="0">
                <a:latin typeface="Arial" pitchFamily="34" charset="0"/>
                <a:cs typeface="Arial" pitchFamily="34" charset="0"/>
              </a:rPr>
              <a:t> </a:t>
            </a:r>
            <a:r>
              <a:rPr lang="en-US" sz="2400" dirty="0" err="1">
                <a:latin typeface="Arial" pitchFamily="34" charset="0"/>
                <a:cs typeface="Arial" pitchFamily="34" charset="0"/>
              </a:rPr>
              <a:t>liệu</a:t>
            </a:r>
            <a:r>
              <a:rPr lang="en-US" sz="2400" dirty="0">
                <a:latin typeface="Arial" pitchFamily="34" charset="0"/>
                <a:cs typeface="Arial" pitchFamily="34" charset="0"/>
              </a:rPr>
              <a:t> </a:t>
            </a:r>
            <a:r>
              <a:rPr lang="en-US" sz="2400" dirty="0" err="1">
                <a:latin typeface="Arial" pitchFamily="34" charset="0"/>
                <a:cs typeface="Arial" pitchFamily="34" charset="0"/>
              </a:rPr>
              <a:t>rất</a:t>
            </a:r>
            <a:r>
              <a:rPr lang="en-US" sz="2400" dirty="0">
                <a:latin typeface="Arial" pitchFamily="34" charset="0"/>
                <a:cs typeface="Arial" pitchFamily="34" charset="0"/>
              </a:rPr>
              <a:t> </a:t>
            </a:r>
            <a:r>
              <a:rPr lang="en-US" sz="2400" dirty="0" err="1">
                <a:latin typeface="Arial" pitchFamily="34" charset="0"/>
                <a:cs typeface="Arial" pitchFamily="34" charset="0"/>
              </a:rPr>
              <a:t>lớn</a:t>
            </a:r>
            <a:r>
              <a:rPr lang="en-US" sz="2400" dirty="0">
                <a:latin typeface="Arial" pitchFamily="34" charset="0"/>
                <a:cs typeface="Arial" pitchFamily="34" charset="0"/>
              </a:rPr>
              <a:t>).</a:t>
            </a:r>
          </a:p>
        </p:txBody>
      </p:sp>
      <p:sp>
        <p:nvSpPr>
          <p:cNvPr id="4" name="Slide Number Placeholder 3"/>
          <p:cNvSpPr>
            <a:spLocks noGrp="1"/>
          </p:cNvSpPr>
          <p:nvPr>
            <p:ph type="sldNum" sz="quarter" idx="12"/>
          </p:nvPr>
        </p:nvSpPr>
        <p:spPr/>
        <p:txBody>
          <a:bodyPr/>
          <a:lstStyle/>
          <a:p>
            <a:fld id="{620FF715-CA4F-4DA1-B8BB-1FA164268FAD}" type="slidenum">
              <a:rPr lang="en-US" smtClean="0"/>
              <a:t>42</a:t>
            </a:fld>
            <a:endParaRPr lang="en-US"/>
          </a:p>
        </p:txBody>
      </p:sp>
    </p:spTree>
    <p:extLst>
      <p:ext uri="{BB962C8B-B14F-4D97-AF65-F5344CB8AC3E}">
        <p14:creationId xmlns:p14="http://schemas.microsoft.com/office/powerpoint/2010/main" val="149042195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0"/>
            <a:ext cx="8229600" cy="1143000"/>
          </a:xfrm>
        </p:spPr>
        <p:txBody>
          <a:bodyPr/>
          <a:lstStyle/>
          <a:p>
            <a:r>
              <a:rPr lang="en-US" dirty="0" err="1">
                <a:solidFill>
                  <a:schemeClr val="bg1"/>
                </a:solidFill>
              </a:rPr>
              <a:t>Keypoints</a:t>
            </a:r>
            <a:r>
              <a:rPr lang="en-US" dirty="0">
                <a:solidFill>
                  <a:schemeClr val="bg1"/>
                </a:solidFill>
              </a:rPr>
              <a:t> matching</a:t>
            </a:r>
            <a:endParaRPr lang="en-US" dirty="0"/>
          </a:p>
        </p:txBody>
      </p:sp>
      <p:sp>
        <p:nvSpPr>
          <p:cNvPr id="3" name="Content Placeholder 2"/>
          <p:cNvSpPr>
            <a:spLocks noGrp="1"/>
          </p:cNvSpPr>
          <p:nvPr>
            <p:ph idx="1"/>
          </p:nvPr>
        </p:nvSpPr>
        <p:spPr/>
        <p:txBody>
          <a:bodyPr>
            <a:normAutofit/>
          </a:bodyPr>
          <a:lstStyle/>
          <a:p>
            <a:pPr algn="just"/>
            <a:r>
              <a:rPr lang="en-US" sz="2400" dirty="0" err="1">
                <a:latin typeface="Arial" pitchFamily="34" charset="0"/>
                <a:cs typeface="Arial" pitchFamily="34" charset="0"/>
              </a:rPr>
              <a:t>Vấn</a:t>
            </a:r>
            <a:r>
              <a:rPr lang="en-US" sz="2400" dirty="0">
                <a:latin typeface="Arial" pitchFamily="34" charset="0"/>
                <a:cs typeface="Arial" pitchFamily="34" charset="0"/>
              </a:rPr>
              <a:t> </a:t>
            </a:r>
            <a:r>
              <a:rPr lang="en-US" sz="2400" dirty="0" err="1">
                <a:latin typeface="Arial" pitchFamily="34" charset="0"/>
                <a:cs typeface="Arial" pitchFamily="34" charset="0"/>
              </a:rPr>
              <a:t>đề</a:t>
            </a:r>
            <a:r>
              <a:rPr lang="en-US" sz="2400" dirty="0">
                <a:latin typeface="Arial" pitchFamily="34" charset="0"/>
                <a:cs typeface="Arial" pitchFamily="34" charset="0"/>
              </a:rPr>
              <a:t> </a:t>
            </a:r>
            <a:r>
              <a:rPr lang="en-US" sz="2400" dirty="0" err="1">
                <a:latin typeface="Arial" pitchFamily="34" charset="0"/>
                <a:cs typeface="Arial" pitchFamily="34" charset="0"/>
              </a:rPr>
              <a:t>đặt</a:t>
            </a:r>
            <a:r>
              <a:rPr lang="en-US" sz="2400" dirty="0">
                <a:latin typeface="Arial" pitchFamily="34" charset="0"/>
                <a:cs typeface="Arial" pitchFamily="34" charset="0"/>
              </a:rPr>
              <a:t> </a:t>
            </a:r>
            <a:r>
              <a:rPr lang="en-US" sz="2400" dirty="0" err="1">
                <a:latin typeface="Arial" pitchFamily="34" charset="0"/>
                <a:cs typeface="Arial" pitchFamily="34" charset="0"/>
              </a:rPr>
              <a:t>ra</a:t>
            </a:r>
            <a:r>
              <a:rPr lang="en-US" sz="2400" dirty="0">
                <a:latin typeface="Arial" pitchFamily="34" charset="0"/>
                <a:cs typeface="Arial" pitchFamily="34" charset="0"/>
              </a:rPr>
              <a:t> </a:t>
            </a:r>
            <a:r>
              <a:rPr lang="en-US" sz="2400" dirty="0" err="1">
                <a:latin typeface="Arial" pitchFamily="34" charset="0"/>
                <a:cs typeface="Arial" pitchFamily="34" charset="0"/>
              </a:rPr>
              <a:t>tại</a:t>
            </a:r>
            <a:r>
              <a:rPr lang="en-US" sz="2400" dirty="0">
                <a:latin typeface="Arial" pitchFamily="34" charset="0"/>
                <a:cs typeface="Arial" pitchFamily="34" charset="0"/>
              </a:rPr>
              <a:t> </a:t>
            </a:r>
            <a:r>
              <a:rPr lang="en-US" sz="2400" dirty="0" err="1">
                <a:latin typeface="Arial" pitchFamily="34" charset="0"/>
                <a:cs typeface="Arial" pitchFamily="34" charset="0"/>
              </a:rPr>
              <a:t>sao</a:t>
            </a:r>
            <a:r>
              <a:rPr lang="en-US" sz="2400" dirty="0">
                <a:latin typeface="Arial" pitchFamily="34" charset="0"/>
                <a:cs typeface="Arial" pitchFamily="34" charset="0"/>
              </a:rPr>
              <a:t> ta </a:t>
            </a:r>
            <a:r>
              <a:rPr lang="en-US" sz="2400" dirty="0" err="1">
                <a:latin typeface="Arial" pitchFamily="34" charset="0"/>
                <a:cs typeface="Arial" pitchFamily="34" charset="0"/>
              </a:rPr>
              <a:t>không</a:t>
            </a:r>
            <a:r>
              <a:rPr lang="en-US" sz="2400" dirty="0">
                <a:latin typeface="Arial" pitchFamily="34" charset="0"/>
                <a:cs typeface="Arial" pitchFamily="34" charset="0"/>
              </a:rPr>
              <a:t> </a:t>
            </a:r>
            <a:r>
              <a:rPr lang="en-US" sz="2400" dirty="0" err="1">
                <a:latin typeface="Arial" pitchFamily="34" charset="0"/>
                <a:cs typeface="Arial" pitchFamily="34" charset="0"/>
              </a:rPr>
              <a:t>nhận</a:t>
            </a:r>
            <a:r>
              <a:rPr lang="en-US" sz="2400" dirty="0">
                <a:latin typeface="Arial" pitchFamily="34" charset="0"/>
                <a:cs typeface="Arial" pitchFamily="34" charset="0"/>
              </a:rPr>
              <a:t> </a:t>
            </a:r>
            <a:r>
              <a:rPr lang="en-US" sz="2400" dirty="0" err="1">
                <a:latin typeface="Arial" pitchFamily="34" charset="0"/>
                <a:cs typeface="Arial" pitchFamily="34" charset="0"/>
              </a:rPr>
              <a:t>diện</a:t>
            </a:r>
            <a:r>
              <a:rPr lang="en-US" sz="2400" dirty="0">
                <a:latin typeface="Arial" pitchFamily="34" charset="0"/>
                <a:cs typeface="Arial" pitchFamily="34" charset="0"/>
              </a:rPr>
              <a:t> </a:t>
            </a:r>
            <a:r>
              <a:rPr lang="en-US" sz="2400" dirty="0" err="1">
                <a:latin typeface="Arial" pitchFamily="34" charset="0"/>
                <a:cs typeface="Arial" pitchFamily="34" charset="0"/>
              </a:rPr>
              <a:t>bằng</a:t>
            </a:r>
            <a:r>
              <a:rPr lang="en-US" sz="2400" dirty="0">
                <a:latin typeface="Arial" pitchFamily="34" charset="0"/>
                <a:cs typeface="Arial" pitchFamily="34" charset="0"/>
              </a:rPr>
              <a:t> </a:t>
            </a:r>
            <a:r>
              <a:rPr lang="en-US" sz="2400" dirty="0" err="1">
                <a:latin typeface="Arial" pitchFamily="34" charset="0"/>
                <a:cs typeface="Arial" pitchFamily="34" charset="0"/>
              </a:rPr>
              <a:t>cách</a:t>
            </a:r>
            <a:r>
              <a:rPr lang="en-US" sz="2400" dirty="0">
                <a:latin typeface="Arial" pitchFamily="34" charset="0"/>
                <a:cs typeface="Arial" pitchFamily="34" charset="0"/>
              </a:rPr>
              <a:t> </a:t>
            </a:r>
            <a:r>
              <a:rPr lang="en-US" sz="2400" dirty="0" err="1">
                <a:latin typeface="Arial" pitchFamily="34" charset="0"/>
                <a:cs typeface="Arial" pitchFamily="34" charset="0"/>
              </a:rPr>
              <a:t>tại</a:t>
            </a:r>
            <a:r>
              <a:rPr lang="en-US" sz="2400" dirty="0">
                <a:latin typeface="Arial" pitchFamily="34" charset="0"/>
                <a:cs typeface="Arial" pitchFamily="34" charset="0"/>
              </a:rPr>
              <a:t> </a:t>
            </a:r>
            <a:r>
              <a:rPr lang="en-US" sz="2400" dirty="0" err="1">
                <a:latin typeface="Arial" pitchFamily="34" charset="0"/>
                <a:cs typeface="Arial" pitchFamily="34" charset="0"/>
              </a:rPr>
              <a:t>vị</a:t>
            </a:r>
            <a:r>
              <a:rPr lang="en-US" sz="2400" dirty="0">
                <a:latin typeface="Arial" pitchFamily="34" charset="0"/>
                <a:cs typeface="Arial" pitchFamily="34" charset="0"/>
              </a:rPr>
              <a:t> </a:t>
            </a:r>
            <a:r>
              <a:rPr lang="en-US" sz="2400" dirty="0" err="1">
                <a:latin typeface="Arial" pitchFamily="34" charset="0"/>
                <a:cs typeface="Arial" pitchFamily="34" charset="0"/>
              </a:rPr>
              <a:t>trí</a:t>
            </a:r>
            <a:r>
              <a:rPr lang="en-US" sz="2400" dirty="0">
                <a:latin typeface="Arial" pitchFamily="34" charset="0"/>
                <a:cs typeface="Arial" pitchFamily="34" charset="0"/>
              </a:rPr>
              <a:t> </a:t>
            </a:r>
            <a:r>
              <a:rPr lang="en-US" sz="2400" dirty="0" err="1">
                <a:latin typeface="Arial" pitchFamily="34" charset="0"/>
                <a:cs typeface="Arial" pitchFamily="34" charset="0"/>
              </a:rPr>
              <a:t>đối</a:t>
            </a:r>
            <a:r>
              <a:rPr lang="en-US" sz="2400" dirty="0">
                <a:latin typeface="Arial" pitchFamily="34" charset="0"/>
                <a:cs typeface="Arial" pitchFamily="34" charset="0"/>
              </a:rPr>
              <a:t> </a:t>
            </a:r>
            <a:r>
              <a:rPr lang="en-US" sz="2400" dirty="0" err="1">
                <a:latin typeface="Arial" pitchFamily="34" charset="0"/>
                <a:cs typeface="Arial" pitchFamily="34" charset="0"/>
              </a:rPr>
              <a:t>sánh</a:t>
            </a:r>
            <a:r>
              <a:rPr lang="en-US" sz="2400" dirty="0">
                <a:latin typeface="Arial" pitchFamily="34" charset="0"/>
                <a:cs typeface="Arial" pitchFamily="34" charset="0"/>
              </a:rPr>
              <a:t> </a:t>
            </a:r>
            <a:r>
              <a:rPr lang="en-US" sz="2400" dirty="0" err="1">
                <a:latin typeface="Arial" pitchFamily="34" charset="0"/>
                <a:cs typeface="Arial" pitchFamily="34" charset="0"/>
              </a:rPr>
              <a:t>đúng</a:t>
            </a:r>
            <a:r>
              <a:rPr lang="en-US" sz="2400" dirty="0">
                <a:latin typeface="Arial" pitchFamily="34" charset="0"/>
                <a:cs typeface="Arial" pitchFamily="34" charset="0"/>
              </a:rPr>
              <a:t> </a:t>
            </a:r>
            <a:r>
              <a:rPr lang="en-US" sz="2400" dirty="0" err="1">
                <a:latin typeface="Arial" pitchFamily="34" charset="0"/>
                <a:cs typeface="Arial" pitchFamily="34" charset="0"/>
              </a:rPr>
              <a:t>và</a:t>
            </a:r>
            <a:r>
              <a:rPr lang="en-US" sz="2400" dirty="0">
                <a:latin typeface="Arial" pitchFamily="34" charset="0"/>
                <a:cs typeface="Arial" pitchFamily="34" charset="0"/>
              </a:rPr>
              <a:t> </a:t>
            </a:r>
            <a:r>
              <a:rPr lang="en-US" sz="2400" dirty="0" err="1">
                <a:latin typeface="Arial" pitchFamily="34" charset="0"/>
                <a:cs typeface="Arial" pitchFamily="34" charset="0"/>
              </a:rPr>
              <a:t>hướng</a:t>
            </a:r>
            <a:r>
              <a:rPr lang="en-US" sz="2400" dirty="0">
                <a:latin typeface="Arial" pitchFamily="34" charset="0"/>
                <a:cs typeface="Arial" pitchFamily="34" charset="0"/>
              </a:rPr>
              <a:t> </a:t>
            </a:r>
            <a:r>
              <a:rPr lang="en-US" sz="2400" dirty="0" err="1">
                <a:latin typeface="Arial" pitchFamily="34" charset="0"/>
                <a:cs typeface="Arial" pitchFamily="34" charset="0"/>
              </a:rPr>
              <a:t>mà</a:t>
            </a:r>
            <a:r>
              <a:rPr lang="en-US" sz="2400" dirty="0">
                <a:latin typeface="Arial" pitchFamily="34" charset="0"/>
                <a:cs typeface="Arial" pitchFamily="34" charset="0"/>
              </a:rPr>
              <a:t> </a:t>
            </a:r>
            <a:r>
              <a:rPr lang="en-US" sz="2400" dirty="0" err="1">
                <a:latin typeface="Arial" pitchFamily="34" charset="0"/>
                <a:cs typeface="Arial" pitchFamily="34" charset="0"/>
              </a:rPr>
              <a:t>đôi</a:t>
            </a:r>
            <a:r>
              <a:rPr lang="en-US" sz="2400" dirty="0">
                <a:latin typeface="Arial" pitchFamily="34" charset="0"/>
                <a:cs typeface="Arial" pitchFamily="34" charset="0"/>
              </a:rPr>
              <a:t> </a:t>
            </a:r>
            <a:r>
              <a:rPr lang="en-US" sz="2400" dirty="0" err="1">
                <a:latin typeface="Arial" pitchFamily="34" charset="0"/>
                <a:cs typeface="Arial" pitchFamily="34" charset="0"/>
              </a:rPr>
              <a:t>lúc</a:t>
            </a:r>
            <a:r>
              <a:rPr lang="en-US" sz="2400" dirty="0">
                <a:latin typeface="Arial" pitchFamily="34" charset="0"/>
                <a:cs typeface="Arial" pitchFamily="34" charset="0"/>
              </a:rPr>
              <a:t> </a:t>
            </a:r>
            <a:r>
              <a:rPr lang="en-US" sz="2400" dirty="0" err="1">
                <a:latin typeface="Arial" pitchFamily="34" charset="0"/>
                <a:cs typeface="Arial" pitchFamily="34" charset="0"/>
              </a:rPr>
              <a:t>phải</a:t>
            </a:r>
            <a:r>
              <a:rPr lang="en-US" sz="2400" dirty="0">
                <a:latin typeface="Arial" pitchFamily="34" charset="0"/>
                <a:cs typeface="Arial" pitchFamily="34" charset="0"/>
              </a:rPr>
              <a:t> </a:t>
            </a:r>
            <a:r>
              <a:rPr lang="en-US" sz="2400" dirty="0" err="1">
                <a:latin typeface="Arial" pitchFamily="34" charset="0"/>
                <a:cs typeface="Arial" pitchFamily="34" charset="0"/>
              </a:rPr>
              <a:t>cần</a:t>
            </a:r>
            <a:r>
              <a:rPr lang="en-US" sz="2400" dirty="0">
                <a:latin typeface="Arial" pitchFamily="34" charset="0"/>
                <a:cs typeface="Arial" pitchFamily="34" charset="0"/>
              </a:rPr>
              <a:t> </a:t>
            </a:r>
            <a:r>
              <a:rPr lang="en-US" sz="2400" dirty="0" err="1">
                <a:latin typeface="Arial" pitchFamily="34" charset="0"/>
                <a:cs typeface="Arial" pitchFamily="34" charset="0"/>
              </a:rPr>
              <a:t>nhận</a:t>
            </a:r>
            <a:r>
              <a:rPr lang="en-US" sz="2400" dirty="0">
                <a:latin typeface="Arial" pitchFamily="34" charset="0"/>
                <a:cs typeface="Arial" pitchFamily="34" charset="0"/>
              </a:rPr>
              <a:t> </a:t>
            </a:r>
            <a:r>
              <a:rPr lang="en-US" sz="2400" dirty="0" err="1">
                <a:latin typeface="Arial" pitchFamily="34" charset="0"/>
                <a:cs typeface="Arial" pitchFamily="34" charset="0"/>
              </a:rPr>
              <a:t>diện</a:t>
            </a:r>
            <a:r>
              <a:rPr lang="en-US" sz="2400" dirty="0">
                <a:latin typeface="Arial" pitchFamily="34" charset="0"/>
                <a:cs typeface="Arial" pitchFamily="34" charset="0"/>
              </a:rPr>
              <a:t> </a:t>
            </a:r>
            <a:r>
              <a:rPr lang="en-US" sz="2400" dirty="0" err="1">
                <a:latin typeface="Arial" pitchFamily="34" charset="0"/>
                <a:cs typeface="Arial" pitchFamily="34" charset="0"/>
              </a:rPr>
              <a:t>bằng</a:t>
            </a:r>
            <a:r>
              <a:rPr lang="en-US" sz="2400" dirty="0">
                <a:latin typeface="Arial" pitchFamily="34" charset="0"/>
                <a:cs typeface="Arial" pitchFamily="34" charset="0"/>
              </a:rPr>
              <a:t> </a:t>
            </a:r>
            <a:r>
              <a:rPr lang="en-US" sz="2400" dirty="0" err="1">
                <a:latin typeface="Arial" pitchFamily="34" charset="0"/>
                <a:cs typeface="Arial" pitchFamily="34" charset="0"/>
              </a:rPr>
              <a:t>bộ</a:t>
            </a:r>
            <a:r>
              <a:rPr lang="en-US" sz="2400" dirty="0">
                <a:latin typeface="Arial" pitchFamily="34" charset="0"/>
                <a:cs typeface="Arial" pitchFamily="34" charset="0"/>
              </a:rPr>
              <a:t> </a:t>
            </a:r>
            <a:r>
              <a:rPr lang="en-US" sz="2400" dirty="0" err="1">
                <a:latin typeface="Arial" pitchFamily="34" charset="0"/>
                <a:cs typeface="Arial" pitchFamily="34" charset="0"/>
              </a:rPr>
              <a:t>mô</a:t>
            </a:r>
            <a:r>
              <a:rPr lang="en-US" sz="2400" dirty="0">
                <a:latin typeface="Arial" pitchFamily="34" charset="0"/>
                <a:cs typeface="Arial" pitchFamily="34" charset="0"/>
              </a:rPr>
              <a:t> </a:t>
            </a:r>
            <a:r>
              <a:rPr lang="en-US" sz="2400" dirty="0" err="1">
                <a:latin typeface="Arial" pitchFamily="34" charset="0"/>
                <a:cs typeface="Arial" pitchFamily="34" charset="0"/>
              </a:rPr>
              <a:t>tả</a:t>
            </a:r>
            <a:r>
              <a:rPr lang="en-US" sz="2400" dirty="0">
                <a:latin typeface="Arial" pitchFamily="34" charset="0"/>
                <a:cs typeface="Arial" pitchFamily="34" charset="0"/>
              </a:rPr>
              <a:t> descriptor</a:t>
            </a:r>
            <a:r>
              <a:rPr lang="en-US" sz="2400" dirty="0" smtClean="0">
                <a:latin typeface="Arial" pitchFamily="34" charset="0"/>
                <a:cs typeface="Arial" pitchFamily="34" charset="0"/>
              </a:rPr>
              <a:t>?</a:t>
            </a:r>
          </a:p>
          <a:p>
            <a:pPr algn="just"/>
            <a:r>
              <a:rPr lang="en-US" sz="2400" dirty="0" err="1" smtClean="0">
                <a:latin typeface="Arial" pitchFamily="34" charset="0"/>
                <a:cs typeface="Arial" pitchFamily="34" charset="0"/>
              </a:rPr>
              <a:t>Bước</a:t>
            </a:r>
            <a:r>
              <a:rPr lang="en-US" sz="2400" dirty="0" smtClean="0">
                <a:latin typeface="Arial" pitchFamily="34" charset="0"/>
                <a:cs typeface="Arial" pitchFamily="34" charset="0"/>
              </a:rPr>
              <a:t> </a:t>
            </a:r>
            <a:r>
              <a:rPr lang="en-US" sz="2400" dirty="0" err="1">
                <a:latin typeface="Arial" pitchFamily="34" charset="0"/>
                <a:cs typeface="Arial" pitchFamily="34" charset="0"/>
              </a:rPr>
              <a:t>tiếp</a:t>
            </a:r>
            <a:r>
              <a:rPr lang="en-US" sz="2400" dirty="0">
                <a:latin typeface="Arial" pitchFamily="34" charset="0"/>
                <a:cs typeface="Arial" pitchFamily="34" charset="0"/>
              </a:rPr>
              <a:t> </a:t>
            </a:r>
            <a:r>
              <a:rPr lang="en-US" sz="2400" dirty="0" err="1">
                <a:latin typeface="Arial" pitchFamily="34" charset="0"/>
                <a:cs typeface="Arial" pitchFamily="34" charset="0"/>
              </a:rPr>
              <a:t>theo</a:t>
            </a:r>
            <a:r>
              <a:rPr lang="en-US" sz="2400" dirty="0">
                <a:latin typeface="Arial" pitchFamily="34" charset="0"/>
                <a:cs typeface="Arial" pitchFamily="34" charset="0"/>
              </a:rPr>
              <a:t> </a:t>
            </a:r>
            <a:r>
              <a:rPr lang="en-US" sz="2400" dirty="0" err="1">
                <a:latin typeface="Arial" pitchFamily="34" charset="0"/>
                <a:cs typeface="Arial" pitchFamily="34" charset="0"/>
              </a:rPr>
              <a:t>là</a:t>
            </a:r>
            <a:r>
              <a:rPr lang="en-US" sz="2400" dirty="0">
                <a:latin typeface="Arial" pitchFamily="34" charset="0"/>
                <a:cs typeface="Arial" pitchFamily="34" charset="0"/>
              </a:rPr>
              <a:t> </a:t>
            </a:r>
            <a:r>
              <a:rPr lang="en-US" sz="2400" dirty="0" err="1">
                <a:latin typeface="Arial" pitchFamily="34" charset="0"/>
                <a:cs typeface="Arial" pitchFamily="34" charset="0"/>
              </a:rPr>
              <a:t>tính</a:t>
            </a:r>
            <a:r>
              <a:rPr lang="en-US" sz="2400" dirty="0">
                <a:latin typeface="Arial" pitchFamily="34" charset="0"/>
                <a:cs typeface="Arial" pitchFamily="34" charset="0"/>
              </a:rPr>
              <a:t> </a:t>
            </a:r>
            <a:r>
              <a:rPr lang="en-US" sz="2400" dirty="0" err="1">
                <a:latin typeface="Arial" pitchFamily="34" charset="0"/>
                <a:cs typeface="Arial" pitchFamily="34" charset="0"/>
              </a:rPr>
              <a:t>toán</a:t>
            </a:r>
            <a:r>
              <a:rPr lang="en-US" sz="2400" dirty="0">
                <a:latin typeface="Arial" pitchFamily="34" charset="0"/>
                <a:cs typeface="Arial" pitchFamily="34" charset="0"/>
              </a:rPr>
              <a:t> </a:t>
            </a:r>
            <a:r>
              <a:rPr lang="en-US" sz="2400" dirty="0" err="1">
                <a:latin typeface="Arial" pitchFamily="34" charset="0"/>
                <a:cs typeface="Arial" pitchFamily="34" charset="0"/>
              </a:rPr>
              <a:t>mô</a:t>
            </a:r>
            <a:r>
              <a:rPr lang="en-US" sz="2400" dirty="0">
                <a:latin typeface="Arial" pitchFamily="34" charset="0"/>
                <a:cs typeface="Arial" pitchFamily="34" charset="0"/>
              </a:rPr>
              <a:t> </a:t>
            </a:r>
            <a:r>
              <a:rPr lang="en-US" sz="2400" dirty="0" err="1">
                <a:latin typeface="Arial" pitchFamily="34" charset="0"/>
                <a:cs typeface="Arial" pitchFamily="34" charset="0"/>
              </a:rPr>
              <a:t>tả</a:t>
            </a:r>
            <a:r>
              <a:rPr lang="en-US" sz="2400" dirty="0">
                <a:latin typeface="Arial" pitchFamily="34" charset="0"/>
                <a:cs typeface="Arial" pitchFamily="34" charset="0"/>
              </a:rPr>
              <a:t> </a:t>
            </a:r>
            <a:r>
              <a:rPr lang="en-US" sz="2400" dirty="0" err="1">
                <a:latin typeface="Arial" pitchFamily="34" charset="0"/>
                <a:cs typeface="Arial" pitchFamily="34" charset="0"/>
              </a:rPr>
              <a:t>cho</a:t>
            </a:r>
            <a:r>
              <a:rPr lang="en-US" sz="2400" dirty="0">
                <a:latin typeface="Arial" pitchFamily="34" charset="0"/>
                <a:cs typeface="Arial" pitchFamily="34" charset="0"/>
              </a:rPr>
              <a:t> </a:t>
            </a:r>
            <a:r>
              <a:rPr lang="en-US" sz="2400" dirty="0" err="1">
                <a:latin typeface="Arial" pitchFamily="34" charset="0"/>
                <a:cs typeface="Arial" pitchFamily="34" charset="0"/>
              </a:rPr>
              <a:t>các</a:t>
            </a:r>
            <a:r>
              <a:rPr lang="en-US" sz="2400" dirty="0">
                <a:latin typeface="Arial" pitchFamily="34" charset="0"/>
                <a:cs typeface="Arial" pitchFamily="34" charset="0"/>
              </a:rPr>
              <a:t> </a:t>
            </a:r>
            <a:r>
              <a:rPr lang="en-US" sz="2400" dirty="0" err="1">
                <a:latin typeface="Arial" pitchFamily="34" charset="0"/>
                <a:cs typeface="Arial" pitchFamily="34" charset="0"/>
              </a:rPr>
              <a:t>khu</a:t>
            </a:r>
            <a:r>
              <a:rPr lang="en-US" sz="2400" dirty="0">
                <a:latin typeface="Arial" pitchFamily="34" charset="0"/>
                <a:cs typeface="Arial" pitchFamily="34" charset="0"/>
              </a:rPr>
              <a:t> </a:t>
            </a:r>
            <a:r>
              <a:rPr lang="en-US" sz="2400" dirty="0" err="1">
                <a:latin typeface="Arial" pitchFamily="34" charset="0"/>
                <a:cs typeface="Arial" pitchFamily="34" charset="0"/>
              </a:rPr>
              <a:t>vực</a:t>
            </a:r>
            <a:r>
              <a:rPr lang="en-US" sz="2400" dirty="0">
                <a:latin typeface="Arial" pitchFamily="34" charset="0"/>
                <a:cs typeface="Arial" pitchFamily="34" charset="0"/>
              </a:rPr>
              <a:t> </a:t>
            </a:r>
            <a:r>
              <a:rPr lang="en-US" sz="2400" dirty="0" err="1">
                <a:latin typeface="Arial" pitchFamily="34" charset="0"/>
                <a:cs typeface="Arial" pitchFamily="34" charset="0"/>
              </a:rPr>
              <a:t>hình</a:t>
            </a:r>
            <a:r>
              <a:rPr lang="en-US" sz="2400" dirty="0">
                <a:latin typeface="Arial" pitchFamily="34" charset="0"/>
                <a:cs typeface="Arial" pitchFamily="34" charset="0"/>
              </a:rPr>
              <a:t> </a:t>
            </a:r>
            <a:r>
              <a:rPr lang="en-US" sz="2400" dirty="0" err="1">
                <a:latin typeface="Arial" pitchFamily="34" charset="0"/>
                <a:cs typeface="Arial" pitchFamily="34" charset="0"/>
              </a:rPr>
              <a:t>ảnh</a:t>
            </a:r>
            <a:r>
              <a:rPr lang="en-US" sz="2400" dirty="0">
                <a:latin typeface="Arial" pitchFamily="34" charset="0"/>
                <a:cs typeface="Arial" pitchFamily="34" charset="0"/>
              </a:rPr>
              <a:t> </a:t>
            </a:r>
            <a:r>
              <a:rPr lang="en-US" sz="2400" dirty="0" err="1">
                <a:latin typeface="Arial" pitchFamily="34" charset="0"/>
                <a:cs typeface="Arial" pitchFamily="34" charset="0"/>
              </a:rPr>
              <a:t>cục</a:t>
            </a:r>
            <a:r>
              <a:rPr lang="en-US" sz="2400" dirty="0">
                <a:latin typeface="Arial" pitchFamily="34" charset="0"/>
                <a:cs typeface="Arial" pitchFamily="34" charset="0"/>
              </a:rPr>
              <a:t> </a:t>
            </a:r>
            <a:r>
              <a:rPr lang="en-US" sz="2400" dirty="0" err="1">
                <a:latin typeface="Arial" pitchFamily="34" charset="0"/>
                <a:cs typeface="Arial" pitchFamily="34" charset="0"/>
              </a:rPr>
              <a:t>bộ</a:t>
            </a:r>
            <a:r>
              <a:rPr lang="en-US" sz="2400" dirty="0">
                <a:latin typeface="Arial" pitchFamily="34" charset="0"/>
                <a:cs typeface="Arial" pitchFamily="34" charset="0"/>
              </a:rPr>
              <a:t> </a:t>
            </a:r>
            <a:r>
              <a:rPr lang="en-US" sz="2400" dirty="0" err="1">
                <a:latin typeface="Arial" pitchFamily="34" charset="0"/>
                <a:cs typeface="Arial" pitchFamily="34" charset="0"/>
              </a:rPr>
              <a:t>mà</a:t>
            </a:r>
            <a:r>
              <a:rPr lang="en-US" sz="2400" dirty="0">
                <a:latin typeface="Arial" pitchFamily="34" charset="0"/>
                <a:cs typeface="Arial" pitchFamily="34" charset="0"/>
              </a:rPr>
              <a:t> </a:t>
            </a:r>
            <a:r>
              <a:rPr lang="en-US" sz="2400" dirty="0" err="1">
                <a:latin typeface="Arial" pitchFamily="34" charset="0"/>
                <a:cs typeface="Arial" pitchFamily="34" charset="0"/>
              </a:rPr>
              <a:t>đặc</a:t>
            </a:r>
            <a:r>
              <a:rPr lang="en-US" sz="2400" dirty="0">
                <a:latin typeface="Arial" pitchFamily="34" charset="0"/>
                <a:cs typeface="Arial" pitchFamily="34" charset="0"/>
              </a:rPr>
              <a:t> </a:t>
            </a:r>
            <a:r>
              <a:rPr lang="en-US" sz="2400" dirty="0" err="1">
                <a:latin typeface="Arial" pitchFamily="34" charset="0"/>
                <a:cs typeface="Arial" pitchFamily="34" charset="0"/>
              </a:rPr>
              <a:t>biệt</a:t>
            </a:r>
            <a:r>
              <a:rPr lang="en-US" sz="2400" dirty="0">
                <a:latin typeface="Arial" pitchFamily="34" charset="0"/>
                <a:cs typeface="Arial" pitchFamily="34" charset="0"/>
              </a:rPr>
              <a:t> </a:t>
            </a:r>
            <a:r>
              <a:rPr lang="en-US" sz="2400" dirty="0" err="1">
                <a:latin typeface="Arial" pitchFamily="34" charset="0"/>
                <a:cs typeface="Arial" pitchFamily="34" charset="0"/>
              </a:rPr>
              <a:t>là</a:t>
            </a:r>
            <a:r>
              <a:rPr lang="en-US" sz="2400" dirty="0">
                <a:latin typeface="Arial" pitchFamily="34" charset="0"/>
                <a:cs typeface="Arial" pitchFamily="34" charset="0"/>
              </a:rPr>
              <a:t> </a:t>
            </a:r>
            <a:r>
              <a:rPr lang="en-US" sz="2400" dirty="0" err="1">
                <a:latin typeface="Arial" pitchFamily="34" charset="0"/>
                <a:cs typeface="Arial" pitchFamily="34" charset="0"/>
              </a:rPr>
              <a:t>chưa</a:t>
            </a:r>
            <a:r>
              <a:rPr lang="en-US" sz="2400" dirty="0">
                <a:latin typeface="Arial" pitchFamily="34" charset="0"/>
                <a:cs typeface="Arial" pitchFamily="34" charset="0"/>
              </a:rPr>
              <a:t> </a:t>
            </a:r>
            <a:r>
              <a:rPr lang="en-US" sz="2400" dirty="0" err="1">
                <a:latin typeface="Arial" pitchFamily="34" charset="0"/>
                <a:cs typeface="Arial" pitchFamily="34" charset="0"/>
              </a:rPr>
              <a:t>bất</a:t>
            </a:r>
            <a:r>
              <a:rPr lang="en-US" sz="2400" dirty="0">
                <a:latin typeface="Arial" pitchFamily="34" charset="0"/>
                <a:cs typeface="Arial" pitchFamily="34" charset="0"/>
              </a:rPr>
              <a:t> </a:t>
            </a:r>
            <a:r>
              <a:rPr lang="en-US" sz="2400" dirty="0" err="1">
                <a:latin typeface="Arial" pitchFamily="34" charset="0"/>
                <a:cs typeface="Arial" pitchFamily="34" charset="0"/>
              </a:rPr>
              <a:t>biến</a:t>
            </a:r>
            <a:r>
              <a:rPr lang="en-US" sz="2400" dirty="0">
                <a:latin typeface="Arial" pitchFamily="34" charset="0"/>
                <a:cs typeface="Arial" pitchFamily="34" charset="0"/>
              </a:rPr>
              <a:t> </a:t>
            </a:r>
            <a:r>
              <a:rPr lang="en-US" sz="2400" dirty="0" err="1">
                <a:latin typeface="Arial" pitchFamily="34" charset="0"/>
                <a:cs typeface="Arial" pitchFamily="34" charset="0"/>
              </a:rPr>
              <a:t>với</a:t>
            </a:r>
            <a:r>
              <a:rPr lang="en-US" sz="2400" dirty="0">
                <a:latin typeface="Arial" pitchFamily="34" charset="0"/>
                <a:cs typeface="Arial" pitchFamily="34" charset="0"/>
              </a:rPr>
              <a:t> </a:t>
            </a:r>
            <a:r>
              <a:rPr lang="en-US" sz="2400" dirty="0" err="1">
                <a:latin typeface="Arial" pitchFamily="34" charset="0"/>
                <a:cs typeface="Arial" pitchFamily="34" charset="0"/>
              </a:rPr>
              <a:t>các</a:t>
            </a:r>
            <a:r>
              <a:rPr lang="en-US" sz="2400" dirty="0">
                <a:latin typeface="Arial" pitchFamily="34" charset="0"/>
                <a:cs typeface="Arial" pitchFamily="34" charset="0"/>
              </a:rPr>
              <a:t> </a:t>
            </a:r>
            <a:r>
              <a:rPr lang="en-US" sz="2400" dirty="0" err="1">
                <a:latin typeface="Arial" pitchFamily="34" charset="0"/>
                <a:cs typeface="Arial" pitchFamily="34" charset="0"/>
              </a:rPr>
              <a:t>biến</a:t>
            </a:r>
            <a:r>
              <a:rPr lang="en-US" sz="2400" dirty="0">
                <a:latin typeface="Arial" pitchFamily="34" charset="0"/>
                <a:cs typeface="Arial" pitchFamily="34" charset="0"/>
              </a:rPr>
              <a:t> </a:t>
            </a:r>
            <a:r>
              <a:rPr lang="en-US" sz="2400" dirty="0" err="1">
                <a:latin typeface="Arial" pitchFamily="34" charset="0"/>
                <a:cs typeface="Arial" pitchFamily="34" charset="0"/>
              </a:rPr>
              <a:t>thể</a:t>
            </a:r>
            <a:r>
              <a:rPr lang="en-US" sz="2400" dirty="0">
                <a:latin typeface="Arial" pitchFamily="34" charset="0"/>
                <a:cs typeface="Arial" pitchFamily="34" charset="0"/>
              </a:rPr>
              <a:t> </a:t>
            </a:r>
            <a:r>
              <a:rPr lang="en-US" sz="2400" dirty="0" err="1">
                <a:latin typeface="Arial" pitchFamily="34" charset="0"/>
                <a:cs typeface="Arial" pitchFamily="34" charset="0"/>
              </a:rPr>
              <a:t>còn</a:t>
            </a:r>
            <a:r>
              <a:rPr lang="en-US" sz="2400" dirty="0">
                <a:latin typeface="Arial" pitchFamily="34" charset="0"/>
                <a:cs typeface="Arial" pitchFamily="34" charset="0"/>
              </a:rPr>
              <a:t> </a:t>
            </a:r>
            <a:r>
              <a:rPr lang="en-US" sz="2400" dirty="0" err="1">
                <a:latin typeface="Arial" pitchFamily="34" charset="0"/>
                <a:cs typeface="Arial" pitchFamily="34" charset="0"/>
              </a:rPr>
              <a:t>lại</a:t>
            </a:r>
            <a:r>
              <a:rPr lang="en-US" sz="2400" dirty="0">
                <a:latin typeface="Arial" pitchFamily="34" charset="0"/>
                <a:cs typeface="Arial" pitchFamily="34" charset="0"/>
              </a:rPr>
              <a:t>, </a:t>
            </a:r>
            <a:r>
              <a:rPr lang="en-US" sz="2400" dirty="0" err="1">
                <a:latin typeface="Arial" pitchFamily="34" charset="0"/>
                <a:cs typeface="Arial" pitchFamily="34" charset="0"/>
              </a:rPr>
              <a:t>chẳng</a:t>
            </a:r>
            <a:r>
              <a:rPr lang="en-US" sz="2400" dirty="0">
                <a:latin typeface="Arial" pitchFamily="34" charset="0"/>
                <a:cs typeface="Arial" pitchFamily="34" charset="0"/>
              </a:rPr>
              <a:t> </a:t>
            </a:r>
            <a:r>
              <a:rPr lang="en-US" sz="2400" dirty="0" err="1">
                <a:latin typeface="Arial" pitchFamily="34" charset="0"/>
                <a:cs typeface="Arial" pitchFamily="34" charset="0"/>
              </a:rPr>
              <a:t>hạn</a:t>
            </a:r>
            <a:r>
              <a:rPr lang="en-US" sz="2400" dirty="0">
                <a:latin typeface="Arial" pitchFamily="34" charset="0"/>
                <a:cs typeface="Arial" pitchFamily="34" charset="0"/>
              </a:rPr>
              <a:t> </a:t>
            </a:r>
            <a:r>
              <a:rPr lang="en-US" sz="2400" dirty="0" err="1">
                <a:latin typeface="Arial" pitchFamily="34" charset="0"/>
                <a:cs typeface="Arial" pitchFamily="34" charset="0"/>
              </a:rPr>
              <a:t>những</a:t>
            </a:r>
            <a:r>
              <a:rPr lang="en-US" sz="2400" dirty="0">
                <a:latin typeface="Arial" pitchFamily="34" charset="0"/>
                <a:cs typeface="Arial" pitchFamily="34" charset="0"/>
              </a:rPr>
              <a:t> </a:t>
            </a:r>
            <a:r>
              <a:rPr lang="en-US" sz="2400" dirty="0" err="1">
                <a:latin typeface="Arial" pitchFamily="34" charset="0"/>
                <a:cs typeface="Arial" pitchFamily="34" charset="0"/>
              </a:rPr>
              <a:t>thay</a:t>
            </a:r>
            <a:r>
              <a:rPr lang="en-US" sz="2400" dirty="0">
                <a:latin typeface="Arial" pitchFamily="34" charset="0"/>
                <a:cs typeface="Arial" pitchFamily="34" charset="0"/>
              </a:rPr>
              <a:t> </a:t>
            </a:r>
            <a:r>
              <a:rPr lang="en-US" sz="2400" dirty="0" err="1">
                <a:latin typeface="Arial" pitchFamily="34" charset="0"/>
                <a:cs typeface="Arial" pitchFamily="34" charset="0"/>
              </a:rPr>
              <a:t>đổi</a:t>
            </a:r>
            <a:r>
              <a:rPr lang="en-US" sz="2400" dirty="0">
                <a:latin typeface="Arial" pitchFamily="34" charset="0"/>
                <a:cs typeface="Arial" pitchFamily="34" charset="0"/>
              </a:rPr>
              <a:t> </a:t>
            </a:r>
            <a:r>
              <a:rPr lang="en-US" sz="2400" dirty="0" err="1">
                <a:latin typeface="Arial" pitchFamily="34" charset="0"/>
                <a:cs typeface="Arial" pitchFamily="34" charset="0"/>
              </a:rPr>
              <a:t>độ</a:t>
            </a:r>
            <a:r>
              <a:rPr lang="en-US" sz="2400" dirty="0">
                <a:latin typeface="Arial" pitchFamily="34" charset="0"/>
                <a:cs typeface="Arial" pitchFamily="34" charset="0"/>
              </a:rPr>
              <a:t> </a:t>
            </a:r>
            <a:r>
              <a:rPr lang="en-US" sz="2400" dirty="0" err="1">
                <a:latin typeface="Arial" pitchFamily="34" charset="0"/>
                <a:cs typeface="Arial" pitchFamily="34" charset="0"/>
              </a:rPr>
              <a:t>sáng</a:t>
            </a:r>
            <a:r>
              <a:rPr lang="en-US" sz="2400" dirty="0">
                <a:latin typeface="Arial" pitchFamily="34" charset="0"/>
                <a:cs typeface="Arial" pitchFamily="34" charset="0"/>
              </a:rPr>
              <a:t> </a:t>
            </a:r>
            <a:r>
              <a:rPr lang="en-US" sz="2400" dirty="0" err="1">
                <a:latin typeface="Arial" pitchFamily="34" charset="0"/>
                <a:cs typeface="Arial" pitchFamily="34" charset="0"/>
              </a:rPr>
              <a:t>hoặc</a:t>
            </a:r>
            <a:r>
              <a:rPr lang="en-US" sz="2400" dirty="0">
                <a:latin typeface="Arial" pitchFamily="34" charset="0"/>
                <a:cs typeface="Arial" pitchFamily="34" charset="0"/>
              </a:rPr>
              <a:t> </a:t>
            </a:r>
            <a:r>
              <a:rPr lang="en-US" sz="2400" dirty="0" err="1">
                <a:latin typeface="Arial" pitchFamily="34" charset="0"/>
                <a:cs typeface="Arial" pitchFamily="34" charset="0"/>
              </a:rPr>
              <a:t>hướng</a:t>
            </a:r>
            <a:r>
              <a:rPr lang="en-US" sz="2400" dirty="0">
                <a:latin typeface="Arial" pitchFamily="34" charset="0"/>
                <a:cs typeface="Arial" pitchFamily="34" charset="0"/>
              </a:rPr>
              <a:t> </a:t>
            </a:r>
            <a:r>
              <a:rPr lang="en-US" sz="2400" dirty="0" err="1">
                <a:latin typeface="Arial" pitchFamily="34" charset="0"/>
                <a:cs typeface="Arial" pitchFamily="34" charset="0"/>
              </a:rPr>
              <a:t>nhìn</a:t>
            </a:r>
            <a:r>
              <a:rPr lang="en-US" sz="2400" dirty="0">
                <a:latin typeface="Arial" pitchFamily="34" charset="0"/>
                <a:cs typeface="Arial" pitchFamily="34" charset="0"/>
              </a:rPr>
              <a:t> 3D.</a:t>
            </a:r>
          </a:p>
          <a:p>
            <a:pPr algn="just"/>
            <a:r>
              <a:rPr lang="en-US" sz="2400" dirty="0" err="1">
                <a:latin typeface="Arial" pitchFamily="34" charset="0"/>
                <a:cs typeface="Arial" pitchFamily="34" charset="0"/>
              </a:rPr>
              <a:t>Đây</a:t>
            </a:r>
            <a:r>
              <a:rPr lang="en-US" sz="2400" dirty="0">
                <a:latin typeface="Arial" pitchFamily="34" charset="0"/>
                <a:cs typeface="Arial" pitchFamily="34" charset="0"/>
              </a:rPr>
              <a:t> </a:t>
            </a:r>
            <a:r>
              <a:rPr lang="en-US" sz="2400" dirty="0" err="1">
                <a:latin typeface="Arial" pitchFamily="34" charset="0"/>
                <a:cs typeface="Arial" pitchFamily="34" charset="0"/>
              </a:rPr>
              <a:t>là</a:t>
            </a:r>
            <a:r>
              <a:rPr lang="en-US" sz="2400" dirty="0">
                <a:latin typeface="Arial" pitchFamily="34" charset="0"/>
                <a:cs typeface="Arial" pitchFamily="34" charset="0"/>
              </a:rPr>
              <a:t> </a:t>
            </a:r>
            <a:r>
              <a:rPr lang="en-US" sz="2400" dirty="0" err="1">
                <a:latin typeface="Arial" pitchFamily="34" charset="0"/>
                <a:cs typeface="Arial" pitchFamily="34" charset="0"/>
              </a:rPr>
              <a:t>một</a:t>
            </a:r>
            <a:r>
              <a:rPr lang="en-US" sz="2400" dirty="0">
                <a:latin typeface="Arial" pitchFamily="34" charset="0"/>
                <a:cs typeface="Arial" pitchFamily="34" charset="0"/>
              </a:rPr>
              <a:t> </a:t>
            </a:r>
            <a:r>
              <a:rPr lang="en-US" sz="2400" dirty="0" err="1">
                <a:latin typeface="Arial" pitchFamily="34" charset="0"/>
                <a:cs typeface="Arial" pitchFamily="34" charset="0"/>
              </a:rPr>
              <a:t>vấn</a:t>
            </a:r>
            <a:r>
              <a:rPr lang="en-US" sz="2400" dirty="0">
                <a:latin typeface="Arial" pitchFamily="34" charset="0"/>
                <a:cs typeface="Arial" pitchFamily="34" charset="0"/>
              </a:rPr>
              <a:t> </a:t>
            </a:r>
            <a:r>
              <a:rPr lang="en-US" sz="2400" dirty="0" err="1">
                <a:latin typeface="Arial" pitchFamily="34" charset="0"/>
                <a:cs typeface="Arial" pitchFamily="34" charset="0"/>
              </a:rPr>
              <a:t>đề</a:t>
            </a:r>
            <a:r>
              <a:rPr lang="en-US" sz="2400" dirty="0">
                <a:latin typeface="Arial" pitchFamily="34" charset="0"/>
                <a:cs typeface="Arial" pitchFamily="34" charset="0"/>
              </a:rPr>
              <a:t> </a:t>
            </a:r>
            <a:r>
              <a:rPr lang="en-US" sz="2400" dirty="0" err="1">
                <a:latin typeface="Arial" pitchFamily="34" charset="0"/>
                <a:cs typeface="Arial" pitchFamily="34" charset="0"/>
              </a:rPr>
              <a:t>phức</a:t>
            </a:r>
            <a:r>
              <a:rPr lang="en-US" sz="2400" dirty="0">
                <a:latin typeface="Arial" pitchFamily="34" charset="0"/>
                <a:cs typeface="Arial" pitchFamily="34" charset="0"/>
              </a:rPr>
              <a:t> </a:t>
            </a:r>
            <a:r>
              <a:rPr lang="en-US" sz="2400" dirty="0" err="1">
                <a:latin typeface="Arial" pitchFamily="34" charset="0"/>
                <a:cs typeface="Arial" pitchFamily="34" charset="0"/>
              </a:rPr>
              <a:t>tạp</a:t>
            </a:r>
            <a:r>
              <a:rPr lang="en-US" sz="2400" dirty="0">
                <a:latin typeface="Arial" pitchFamily="34" charset="0"/>
                <a:cs typeface="Arial" pitchFamily="34" charset="0"/>
              </a:rPr>
              <a:t> </a:t>
            </a:r>
            <a:r>
              <a:rPr lang="en-US" sz="2400" dirty="0" err="1">
                <a:latin typeface="Arial" pitchFamily="34" charset="0"/>
                <a:cs typeface="Arial" pitchFamily="34" charset="0"/>
              </a:rPr>
              <a:t>hơn</a:t>
            </a:r>
            <a:r>
              <a:rPr lang="en-US" sz="2400" dirty="0">
                <a:latin typeface="Arial" pitchFamily="34" charset="0"/>
                <a:cs typeface="Arial" pitchFamily="34" charset="0"/>
              </a:rPr>
              <a:t> </a:t>
            </a:r>
            <a:r>
              <a:rPr lang="en-US" sz="2400" dirty="0" err="1">
                <a:latin typeface="Arial" pitchFamily="34" charset="0"/>
                <a:cs typeface="Arial" pitchFamily="34" charset="0"/>
              </a:rPr>
              <a:t>trên</a:t>
            </a:r>
            <a:r>
              <a:rPr lang="en-US" sz="2400" dirty="0">
                <a:latin typeface="Arial" pitchFamily="34" charset="0"/>
                <a:cs typeface="Arial" pitchFamily="34" charset="0"/>
              </a:rPr>
              <a:t>.</a:t>
            </a:r>
          </a:p>
        </p:txBody>
      </p:sp>
      <p:sp>
        <p:nvSpPr>
          <p:cNvPr id="4" name="Slide Number Placeholder 3"/>
          <p:cNvSpPr>
            <a:spLocks noGrp="1"/>
          </p:cNvSpPr>
          <p:nvPr>
            <p:ph type="sldNum" sz="quarter" idx="12"/>
          </p:nvPr>
        </p:nvSpPr>
        <p:spPr/>
        <p:txBody>
          <a:bodyPr/>
          <a:lstStyle/>
          <a:p>
            <a:fld id="{620FF715-CA4F-4DA1-B8BB-1FA164268FAD}" type="slidenum">
              <a:rPr lang="en-US" smtClean="0"/>
              <a:t>43</a:t>
            </a:fld>
            <a:endParaRPr lang="en-US"/>
          </a:p>
        </p:txBody>
      </p:sp>
    </p:spTree>
    <p:extLst>
      <p:ext uri="{BB962C8B-B14F-4D97-AF65-F5344CB8AC3E}">
        <p14:creationId xmlns:p14="http://schemas.microsoft.com/office/powerpoint/2010/main" val="152904750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90392" y="0"/>
            <a:ext cx="8229600" cy="1143000"/>
          </a:xfrm>
        </p:spPr>
        <p:txBody>
          <a:bodyPr/>
          <a:lstStyle/>
          <a:p>
            <a:r>
              <a:rPr lang="en-US" dirty="0" err="1">
                <a:solidFill>
                  <a:schemeClr val="bg1"/>
                </a:solidFill>
              </a:rPr>
              <a:t>Keypoints</a:t>
            </a:r>
            <a:r>
              <a:rPr lang="en-US" dirty="0">
                <a:solidFill>
                  <a:schemeClr val="bg1"/>
                </a:solidFill>
              </a:rPr>
              <a:t> matching</a:t>
            </a:r>
            <a:endParaRPr lang="en-US" dirty="0"/>
          </a:p>
        </p:txBody>
      </p:sp>
      <p:pic>
        <p:nvPicPr>
          <p:cNvPr id="4" name="Content Placeholder 3" descr="C:\Users\Admin\Desktop\anh\mq9Nw.jpg"/>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066800" y="1455169"/>
            <a:ext cx="7315200" cy="2743200"/>
          </a:xfrm>
          <a:prstGeom prst="rect">
            <a:avLst/>
          </a:prstGeom>
          <a:noFill/>
          <a:ln>
            <a:noFill/>
          </a:ln>
        </p:spPr>
      </p:pic>
      <p:sp>
        <p:nvSpPr>
          <p:cNvPr id="6" name="Rectangle 5"/>
          <p:cNvSpPr/>
          <p:nvPr/>
        </p:nvSpPr>
        <p:spPr>
          <a:xfrm>
            <a:off x="914400" y="4419600"/>
            <a:ext cx="7620000" cy="2068195"/>
          </a:xfrm>
          <a:prstGeom prst="rect">
            <a:avLst/>
          </a:prstGeom>
        </p:spPr>
        <p:txBody>
          <a:bodyPr wrap="square">
            <a:spAutoFit/>
          </a:bodyPr>
          <a:lstStyle/>
          <a:p>
            <a:pPr algn="just">
              <a:lnSpc>
                <a:spcPct val="107000"/>
              </a:lnSpc>
              <a:spcAft>
                <a:spcPts val="800"/>
              </a:spcAft>
            </a:pPr>
            <a:r>
              <a:rPr lang="en-US" sz="2400" dirty="0" err="1">
                <a:latin typeface="Arial" pitchFamily="34" charset="0"/>
                <a:ea typeface="Calibri" panose="020F0502020204030204" pitchFamily="34" charset="0"/>
                <a:cs typeface="Arial" pitchFamily="34" charset="0"/>
              </a:rPr>
              <a:t>Khi</a:t>
            </a:r>
            <a:r>
              <a:rPr lang="en-US" sz="2400" dirty="0">
                <a:latin typeface="Arial" pitchFamily="34" charset="0"/>
                <a:ea typeface="Calibri" panose="020F0502020204030204" pitchFamily="34" charset="0"/>
                <a:cs typeface="Arial" pitchFamily="34" charset="0"/>
              </a:rPr>
              <a:t> </a:t>
            </a:r>
            <a:r>
              <a:rPr lang="en-US" sz="2400" dirty="0" err="1">
                <a:latin typeface="Arial" pitchFamily="34" charset="0"/>
                <a:ea typeface="Calibri" panose="020F0502020204030204" pitchFamily="34" charset="0"/>
                <a:cs typeface="Arial" pitchFamily="34" charset="0"/>
              </a:rPr>
              <a:t>mà</a:t>
            </a:r>
            <a:r>
              <a:rPr lang="en-US" sz="2400" dirty="0">
                <a:latin typeface="Arial" pitchFamily="34" charset="0"/>
                <a:ea typeface="Calibri" panose="020F0502020204030204" pitchFamily="34" charset="0"/>
                <a:cs typeface="Arial" pitchFamily="34" charset="0"/>
              </a:rPr>
              <a:t> </a:t>
            </a:r>
            <a:r>
              <a:rPr lang="en-US" sz="2400" dirty="0" err="1">
                <a:latin typeface="Arial" pitchFamily="34" charset="0"/>
                <a:ea typeface="Calibri" panose="020F0502020204030204" pitchFamily="34" charset="0"/>
                <a:cs typeface="Arial" pitchFamily="34" charset="0"/>
              </a:rPr>
              <a:t>xoay</a:t>
            </a:r>
            <a:r>
              <a:rPr lang="en-US" sz="2400" dirty="0">
                <a:latin typeface="Arial" pitchFamily="34" charset="0"/>
                <a:ea typeface="Calibri" panose="020F0502020204030204" pitchFamily="34" charset="0"/>
                <a:cs typeface="Arial" pitchFamily="34" charset="0"/>
              </a:rPr>
              <a:t> 3D </a:t>
            </a:r>
            <a:r>
              <a:rPr lang="en-US" sz="2400" dirty="0" err="1">
                <a:latin typeface="Arial" pitchFamily="34" charset="0"/>
                <a:ea typeface="Calibri" panose="020F0502020204030204" pitchFamily="34" charset="0"/>
                <a:cs typeface="Arial" pitchFamily="34" charset="0"/>
              </a:rPr>
              <a:t>một</a:t>
            </a:r>
            <a:r>
              <a:rPr lang="en-US" sz="2400" dirty="0">
                <a:latin typeface="Arial" pitchFamily="34" charset="0"/>
                <a:ea typeface="Calibri" panose="020F0502020204030204" pitchFamily="34" charset="0"/>
                <a:cs typeface="Arial" pitchFamily="34" charset="0"/>
              </a:rPr>
              <a:t> </a:t>
            </a:r>
            <a:r>
              <a:rPr lang="en-US" sz="2400" dirty="0" err="1" smtClean="0">
                <a:latin typeface="Arial" pitchFamily="34" charset="0"/>
                <a:ea typeface="Calibri" panose="020F0502020204030204" pitchFamily="34" charset="0"/>
                <a:cs typeface="Arial" pitchFamily="34" charset="0"/>
              </a:rPr>
              <a:t>bức</a:t>
            </a:r>
            <a:r>
              <a:rPr lang="en-US" sz="2400" dirty="0" smtClean="0">
                <a:latin typeface="Arial" pitchFamily="34" charset="0"/>
                <a:ea typeface="Calibri" panose="020F0502020204030204" pitchFamily="34" charset="0"/>
                <a:cs typeface="Arial" pitchFamily="34" charset="0"/>
              </a:rPr>
              <a:t> </a:t>
            </a:r>
            <a:r>
              <a:rPr lang="en-US" sz="2400" dirty="0" err="1">
                <a:latin typeface="Arial" pitchFamily="34" charset="0"/>
                <a:ea typeface="Calibri" panose="020F0502020204030204" pitchFamily="34" charset="0"/>
                <a:cs typeface="Arial" pitchFamily="34" charset="0"/>
              </a:rPr>
              <a:t>ảnh</a:t>
            </a:r>
            <a:r>
              <a:rPr lang="en-US" sz="2400" dirty="0">
                <a:latin typeface="Arial" pitchFamily="34" charset="0"/>
                <a:ea typeface="Calibri" panose="020F0502020204030204" pitchFamily="34" charset="0"/>
                <a:cs typeface="Arial" pitchFamily="34" charset="0"/>
              </a:rPr>
              <a:t> </a:t>
            </a:r>
            <a:r>
              <a:rPr lang="en-US" sz="2400" dirty="0" err="1">
                <a:latin typeface="Arial" pitchFamily="34" charset="0"/>
                <a:ea typeface="Calibri" panose="020F0502020204030204" pitchFamily="34" charset="0"/>
                <a:cs typeface="Arial" pitchFamily="34" charset="0"/>
              </a:rPr>
              <a:t>như</a:t>
            </a:r>
            <a:r>
              <a:rPr lang="en-US" sz="2400" dirty="0">
                <a:latin typeface="Arial" pitchFamily="34" charset="0"/>
                <a:ea typeface="Calibri" panose="020F0502020204030204" pitchFamily="34" charset="0"/>
                <a:cs typeface="Arial" pitchFamily="34" charset="0"/>
              </a:rPr>
              <a:t> </a:t>
            </a:r>
            <a:r>
              <a:rPr lang="en-US" sz="2400" dirty="0" err="1">
                <a:latin typeface="Arial" pitchFamily="34" charset="0"/>
                <a:ea typeface="Calibri" panose="020F0502020204030204" pitchFamily="34" charset="0"/>
                <a:cs typeface="Arial" pitchFamily="34" charset="0"/>
              </a:rPr>
              <a:t>vậy</a:t>
            </a:r>
            <a:r>
              <a:rPr lang="en-US" sz="2400" dirty="0">
                <a:latin typeface="Arial" pitchFamily="34" charset="0"/>
                <a:ea typeface="Calibri" panose="020F0502020204030204" pitchFamily="34" charset="0"/>
                <a:cs typeface="Arial" pitchFamily="34" charset="0"/>
              </a:rPr>
              <a:t> </a:t>
            </a:r>
            <a:r>
              <a:rPr lang="en-US" sz="2400" dirty="0" err="1">
                <a:latin typeface="Arial" pitchFamily="34" charset="0"/>
                <a:ea typeface="Calibri" panose="020F0502020204030204" pitchFamily="34" charset="0"/>
                <a:cs typeface="Arial" pitchFamily="34" charset="0"/>
              </a:rPr>
              <a:t>thì</a:t>
            </a:r>
            <a:r>
              <a:rPr lang="en-US" sz="2400" dirty="0">
                <a:latin typeface="Arial" pitchFamily="34" charset="0"/>
                <a:ea typeface="Calibri" panose="020F0502020204030204" pitchFamily="34" charset="0"/>
                <a:cs typeface="Arial" pitchFamily="34" charset="0"/>
              </a:rPr>
              <a:t> </a:t>
            </a:r>
            <a:r>
              <a:rPr lang="en-US" sz="2400" dirty="0" err="1">
                <a:latin typeface="Arial" pitchFamily="34" charset="0"/>
                <a:ea typeface="Calibri" panose="020F0502020204030204" pitchFamily="34" charset="0"/>
                <a:cs typeface="Arial" pitchFamily="34" charset="0"/>
              </a:rPr>
              <a:t>rõ</a:t>
            </a:r>
            <a:r>
              <a:rPr lang="en-US" sz="2400" dirty="0">
                <a:latin typeface="Arial" pitchFamily="34" charset="0"/>
                <a:ea typeface="Calibri" panose="020F0502020204030204" pitchFamily="34" charset="0"/>
                <a:cs typeface="Arial" pitchFamily="34" charset="0"/>
              </a:rPr>
              <a:t> </a:t>
            </a:r>
            <a:r>
              <a:rPr lang="en-US" sz="2400" dirty="0" err="1" smtClean="0">
                <a:latin typeface="Arial" pitchFamily="34" charset="0"/>
                <a:ea typeface="Calibri" panose="020F0502020204030204" pitchFamily="34" charset="0"/>
                <a:cs typeface="Arial" pitchFamily="34" charset="0"/>
              </a:rPr>
              <a:t>ràng</a:t>
            </a:r>
            <a:r>
              <a:rPr lang="en-US" sz="2400" dirty="0" smtClean="0">
                <a:latin typeface="Arial" pitchFamily="34" charset="0"/>
                <a:ea typeface="Calibri" panose="020F0502020204030204" pitchFamily="34" charset="0"/>
                <a:cs typeface="Arial" pitchFamily="34" charset="0"/>
              </a:rPr>
              <a:t> </a:t>
            </a:r>
            <a:r>
              <a:rPr lang="en-US" sz="2400" dirty="0" err="1">
                <a:latin typeface="Arial" pitchFamily="34" charset="0"/>
                <a:ea typeface="Calibri" panose="020F0502020204030204" pitchFamily="34" charset="0"/>
                <a:cs typeface="Arial" pitchFamily="34" charset="0"/>
              </a:rPr>
              <a:t>chúng</a:t>
            </a:r>
            <a:r>
              <a:rPr lang="en-US" sz="2400" dirty="0">
                <a:latin typeface="Arial" pitchFamily="34" charset="0"/>
                <a:ea typeface="Calibri" panose="020F0502020204030204" pitchFamily="34" charset="0"/>
                <a:cs typeface="Arial" pitchFamily="34" charset="0"/>
              </a:rPr>
              <a:t> ta </a:t>
            </a:r>
            <a:r>
              <a:rPr lang="en-US" sz="2400" dirty="0" err="1">
                <a:latin typeface="Arial" pitchFamily="34" charset="0"/>
                <a:ea typeface="Calibri" panose="020F0502020204030204" pitchFamily="34" charset="0"/>
                <a:cs typeface="Arial" pitchFamily="34" charset="0"/>
              </a:rPr>
              <a:t>không</a:t>
            </a:r>
            <a:r>
              <a:rPr lang="en-US" sz="2400" dirty="0">
                <a:latin typeface="Arial" pitchFamily="34" charset="0"/>
                <a:ea typeface="Calibri" panose="020F0502020204030204" pitchFamily="34" charset="0"/>
                <a:cs typeface="Arial" pitchFamily="34" charset="0"/>
              </a:rPr>
              <a:t> </a:t>
            </a:r>
            <a:r>
              <a:rPr lang="en-US" sz="2400" dirty="0" err="1">
                <a:latin typeface="Arial" pitchFamily="34" charset="0"/>
                <a:ea typeface="Calibri" panose="020F0502020204030204" pitchFamily="34" charset="0"/>
                <a:cs typeface="Arial" pitchFamily="34" charset="0"/>
              </a:rPr>
              <a:t>thể</a:t>
            </a:r>
            <a:r>
              <a:rPr lang="en-US" sz="2400" dirty="0">
                <a:latin typeface="Arial" pitchFamily="34" charset="0"/>
                <a:ea typeface="Calibri" panose="020F0502020204030204" pitchFamily="34" charset="0"/>
                <a:cs typeface="Arial" pitchFamily="34" charset="0"/>
              </a:rPr>
              <a:t> </a:t>
            </a:r>
            <a:r>
              <a:rPr lang="en-US" sz="2400" dirty="0" err="1">
                <a:latin typeface="Arial" pitchFamily="34" charset="0"/>
                <a:ea typeface="Calibri" panose="020F0502020204030204" pitchFamily="34" charset="0"/>
                <a:cs typeface="Arial" pitchFamily="34" charset="0"/>
              </a:rPr>
              <a:t>nhận</a:t>
            </a:r>
            <a:r>
              <a:rPr lang="en-US" sz="2400" dirty="0">
                <a:latin typeface="Arial" pitchFamily="34" charset="0"/>
                <a:ea typeface="Calibri" panose="020F0502020204030204" pitchFamily="34" charset="0"/>
                <a:cs typeface="Arial" pitchFamily="34" charset="0"/>
              </a:rPr>
              <a:t> </a:t>
            </a:r>
            <a:r>
              <a:rPr lang="en-US" sz="2400" dirty="0" err="1">
                <a:latin typeface="Arial" pitchFamily="34" charset="0"/>
                <a:ea typeface="Calibri" panose="020F0502020204030204" pitchFamily="34" charset="0"/>
                <a:cs typeface="Arial" pitchFamily="34" charset="0"/>
              </a:rPr>
              <a:t>dạng</a:t>
            </a:r>
            <a:r>
              <a:rPr lang="en-US" sz="2400" dirty="0">
                <a:latin typeface="Arial" pitchFamily="34" charset="0"/>
                <a:ea typeface="Calibri" panose="020F0502020204030204" pitchFamily="34" charset="0"/>
                <a:cs typeface="Arial" pitchFamily="34" charset="0"/>
              </a:rPr>
              <a:t> </a:t>
            </a:r>
            <a:r>
              <a:rPr lang="en-US" sz="2400" dirty="0" err="1">
                <a:latin typeface="Arial" pitchFamily="34" charset="0"/>
                <a:ea typeface="Calibri" panose="020F0502020204030204" pitchFamily="34" charset="0"/>
                <a:cs typeface="Arial" pitchFamily="34" charset="0"/>
              </a:rPr>
              <a:t>bằng</a:t>
            </a:r>
            <a:r>
              <a:rPr lang="en-US" sz="2400" dirty="0">
                <a:latin typeface="Arial" pitchFamily="34" charset="0"/>
                <a:ea typeface="Calibri" panose="020F0502020204030204" pitchFamily="34" charset="0"/>
                <a:cs typeface="Arial" pitchFamily="34" charset="0"/>
              </a:rPr>
              <a:t> </a:t>
            </a:r>
            <a:r>
              <a:rPr lang="en-US" sz="2400" dirty="0" err="1">
                <a:latin typeface="Arial" pitchFamily="34" charset="0"/>
                <a:ea typeface="Calibri" panose="020F0502020204030204" pitchFamily="34" charset="0"/>
                <a:cs typeface="Arial" pitchFamily="34" charset="0"/>
              </a:rPr>
              <a:t>cách</a:t>
            </a:r>
            <a:r>
              <a:rPr lang="en-US" sz="2400" dirty="0">
                <a:latin typeface="Arial" pitchFamily="34" charset="0"/>
                <a:ea typeface="Calibri" panose="020F0502020204030204" pitchFamily="34" charset="0"/>
                <a:cs typeface="Arial" pitchFamily="34" charset="0"/>
              </a:rPr>
              <a:t> </a:t>
            </a:r>
            <a:r>
              <a:rPr lang="en-US" sz="2400" dirty="0" err="1">
                <a:latin typeface="Arial" pitchFamily="34" charset="0"/>
                <a:ea typeface="Calibri" panose="020F0502020204030204" pitchFamily="34" charset="0"/>
                <a:cs typeface="Arial" pitchFamily="34" charset="0"/>
              </a:rPr>
              <a:t>trên</a:t>
            </a:r>
            <a:r>
              <a:rPr lang="en-US" sz="2400" dirty="0">
                <a:latin typeface="Arial" pitchFamily="34" charset="0"/>
                <a:ea typeface="Calibri" panose="020F0502020204030204" pitchFamily="34" charset="0"/>
                <a:cs typeface="Arial" pitchFamily="34" charset="0"/>
              </a:rPr>
              <a:t> </a:t>
            </a:r>
            <a:r>
              <a:rPr lang="en-US" sz="2400" dirty="0" err="1">
                <a:latin typeface="Arial" pitchFamily="34" charset="0"/>
                <a:ea typeface="Calibri" panose="020F0502020204030204" pitchFamily="34" charset="0"/>
                <a:cs typeface="Arial" pitchFamily="34" charset="0"/>
              </a:rPr>
              <a:t>nữa</a:t>
            </a:r>
            <a:r>
              <a:rPr lang="en-US" sz="2400" dirty="0">
                <a:latin typeface="Arial" pitchFamily="34" charset="0"/>
                <a:ea typeface="Calibri" panose="020F0502020204030204" pitchFamily="34" charset="0"/>
                <a:cs typeface="Arial" pitchFamily="34" charset="0"/>
              </a:rPr>
              <a:t> do </a:t>
            </a:r>
            <a:r>
              <a:rPr lang="en-US" sz="2400" dirty="0" err="1">
                <a:latin typeface="Arial" pitchFamily="34" charset="0"/>
                <a:ea typeface="Calibri" panose="020F0502020204030204" pitchFamily="34" charset="0"/>
                <a:cs typeface="Arial" pitchFamily="34" charset="0"/>
              </a:rPr>
              <a:t>vị</a:t>
            </a:r>
            <a:r>
              <a:rPr lang="en-US" sz="2400" dirty="0">
                <a:latin typeface="Arial" pitchFamily="34" charset="0"/>
                <a:ea typeface="Calibri" panose="020F0502020204030204" pitchFamily="34" charset="0"/>
                <a:cs typeface="Arial" pitchFamily="34" charset="0"/>
              </a:rPr>
              <a:t> </a:t>
            </a:r>
            <a:r>
              <a:rPr lang="en-US" sz="2400" dirty="0" err="1">
                <a:latin typeface="Arial" pitchFamily="34" charset="0"/>
                <a:ea typeface="Calibri" panose="020F0502020204030204" pitchFamily="34" charset="0"/>
                <a:cs typeface="Arial" pitchFamily="34" charset="0"/>
              </a:rPr>
              <a:t>trí</a:t>
            </a:r>
            <a:r>
              <a:rPr lang="en-US" sz="2400" dirty="0">
                <a:latin typeface="Arial" pitchFamily="34" charset="0"/>
                <a:ea typeface="Calibri" panose="020F0502020204030204" pitchFamily="34" charset="0"/>
                <a:cs typeface="Arial" pitchFamily="34" charset="0"/>
              </a:rPr>
              <a:t> </a:t>
            </a:r>
            <a:r>
              <a:rPr lang="en-US" sz="2400" dirty="0" err="1">
                <a:latin typeface="Arial" pitchFamily="34" charset="0"/>
                <a:ea typeface="Calibri" panose="020F0502020204030204" pitchFamily="34" charset="0"/>
                <a:cs typeface="Arial" pitchFamily="34" charset="0"/>
              </a:rPr>
              <a:t>keypoint</a:t>
            </a:r>
            <a:r>
              <a:rPr lang="en-US" sz="2400" dirty="0">
                <a:latin typeface="Arial" pitchFamily="34" charset="0"/>
                <a:ea typeface="Calibri" panose="020F0502020204030204" pitchFamily="34" charset="0"/>
                <a:cs typeface="Arial" pitchFamily="34" charset="0"/>
              </a:rPr>
              <a:t> </a:t>
            </a:r>
            <a:r>
              <a:rPr lang="en-US" sz="2400" dirty="0" err="1">
                <a:latin typeface="Arial" pitchFamily="34" charset="0"/>
                <a:ea typeface="Calibri" panose="020F0502020204030204" pitchFamily="34" charset="0"/>
                <a:cs typeface="Arial" pitchFamily="34" charset="0"/>
              </a:rPr>
              <a:t>đã</a:t>
            </a:r>
            <a:r>
              <a:rPr lang="en-US" sz="2400" dirty="0">
                <a:latin typeface="Arial" pitchFamily="34" charset="0"/>
                <a:ea typeface="Calibri" panose="020F0502020204030204" pitchFamily="34" charset="0"/>
                <a:cs typeface="Arial" pitchFamily="34" charset="0"/>
              </a:rPr>
              <a:t> </a:t>
            </a:r>
            <a:r>
              <a:rPr lang="en-US" sz="2400" dirty="0" err="1">
                <a:latin typeface="Arial" pitchFamily="34" charset="0"/>
                <a:ea typeface="Calibri" panose="020F0502020204030204" pitchFamily="34" charset="0"/>
                <a:cs typeface="Arial" pitchFamily="34" charset="0"/>
              </a:rPr>
              <a:t>thay</a:t>
            </a:r>
            <a:r>
              <a:rPr lang="en-US" sz="2400" dirty="0">
                <a:latin typeface="Arial" pitchFamily="34" charset="0"/>
                <a:ea typeface="Calibri" panose="020F0502020204030204" pitchFamily="34" charset="0"/>
                <a:cs typeface="Arial" pitchFamily="34" charset="0"/>
              </a:rPr>
              <a:t> </a:t>
            </a:r>
            <a:r>
              <a:rPr lang="en-US" sz="2400" dirty="0" err="1">
                <a:latin typeface="Arial" pitchFamily="34" charset="0"/>
                <a:ea typeface="Calibri" panose="020F0502020204030204" pitchFamily="34" charset="0"/>
                <a:cs typeface="Arial" pitchFamily="34" charset="0"/>
              </a:rPr>
              <a:t>đổi</a:t>
            </a:r>
            <a:r>
              <a:rPr lang="en-US" sz="2400" dirty="0">
                <a:latin typeface="Arial" pitchFamily="34" charset="0"/>
                <a:ea typeface="Calibri" panose="020F0502020204030204" pitchFamily="34" charset="0"/>
                <a:cs typeface="Arial" pitchFamily="34" charset="0"/>
              </a:rPr>
              <a:t> </a:t>
            </a:r>
            <a:r>
              <a:rPr lang="en-US" sz="2400" dirty="0" err="1">
                <a:latin typeface="Arial" pitchFamily="34" charset="0"/>
                <a:ea typeface="Calibri" panose="020F0502020204030204" pitchFamily="34" charset="0"/>
                <a:cs typeface="Arial" pitchFamily="34" charset="0"/>
              </a:rPr>
              <a:t>tương</a:t>
            </a:r>
            <a:r>
              <a:rPr lang="en-US" sz="2400" dirty="0">
                <a:latin typeface="Arial" pitchFamily="34" charset="0"/>
                <a:ea typeface="Calibri" panose="020F0502020204030204" pitchFamily="34" charset="0"/>
                <a:cs typeface="Arial" pitchFamily="34" charset="0"/>
              </a:rPr>
              <a:t> </a:t>
            </a:r>
            <a:r>
              <a:rPr lang="en-US" sz="2400" dirty="0" err="1">
                <a:latin typeface="Arial" pitchFamily="34" charset="0"/>
                <a:ea typeface="Calibri" panose="020F0502020204030204" pitchFamily="34" charset="0"/>
                <a:cs typeface="Arial" pitchFamily="34" charset="0"/>
              </a:rPr>
              <a:t>đôi</a:t>
            </a:r>
            <a:r>
              <a:rPr lang="en-US" sz="2400" dirty="0">
                <a:latin typeface="Arial" pitchFamily="34" charset="0"/>
                <a:ea typeface="Calibri" panose="020F0502020204030204" pitchFamily="34" charset="0"/>
                <a:cs typeface="Arial" pitchFamily="34" charset="0"/>
              </a:rPr>
              <a:t> so </a:t>
            </a:r>
            <a:r>
              <a:rPr lang="en-US" sz="2400" dirty="0" err="1">
                <a:latin typeface="Arial" pitchFamily="34" charset="0"/>
                <a:ea typeface="Calibri" panose="020F0502020204030204" pitchFamily="34" charset="0"/>
                <a:cs typeface="Arial" pitchFamily="34" charset="0"/>
              </a:rPr>
              <a:t>với</a:t>
            </a:r>
            <a:r>
              <a:rPr lang="en-US" sz="2400" dirty="0">
                <a:latin typeface="Arial" pitchFamily="34" charset="0"/>
                <a:ea typeface="Calibri" panose="020F0502020204030204" pitchFamily="34" charset="0"/>
                <a:cs typeface="Arial" pitchFamily="34" charset="0"/>
              </a:rPr>
              <a:t> </a:t>
            </a:r>
            <a:r>
              <a:rPr lang="en-US" sz="2400" dirty="0" err="1">
                <a:latin typeface="Arial" pitchFamily="34" charset="0"/>
                <a:ea typeface="Calibri" panose="020F0502020204030204" pitchFamily="34" charset="0"/>
                <a:cs typeface="Arial" pitchFamily="34" charset="0"/>
              </a:rPr>
              <a:t>các</a:t>
            </a:r>
            <a:r>
              <a:rPr lang="en-US" sz="2400" dirty="0">
                <a:latin typeface="Arial" pitchFamily="34" charset="0"/>
                <a:ea typeface="Calibri" panose="020F0502020204030204" pitchFamily="34" charset="0"/>
                <a:cs typeface="Arial" pitchFamily="34" charset="0"/>
              </a:rPr>
              <a:t> </a:t>
            </a:r>
            <a:r>
              <a:rPr lang="en-US" sz="2400" dirty="0" err="1">
                <a:latin typeface="Arial" pitchFamily="34" charset="0"/>
                <a:ea typeface="Calibri" panose="020F0502020204030204" pitchFamily="34" charset="0"/>
                <a:cs typeface="Arial" pitchFamily="34" charset="0"/>
              </a:rPr>
              <a:t>keypoint</a:t>
            </a:r>
            <a:r>
              <a:rPr lang="en-US" sz="2400" dirty="0">
                <a:latin typeface="Arial" pitchFamily="34" charset="0"/>
                <a:ea typeface="Calibri" panose="020F0502020204030204" pitchFamily="34" charset="0"/>
                <a:cs typeface="Arial" pitchFamily="34" charset="0"/>
              </a:rPr>
              <a:t> </a:t>
            </a:r>
            <a:r>
              <a:rPr lang="en-US" sz="2400" dirty="0" err="1">
                <a:latin typeface="Arial" pitchFamily="34" charset="0"/>
                <a:ea typeface="Calibri" panose="020F0502020204030204" pitchFamily="34" charset="0"/>
                <a:cs typeface="Arial" pitchFamily="34" charset="0"/>
              </a:rPr>
              <a:t>cạnh</a:t>
            </a:r>
            <a:r>
              <a:rPr lang="en-US" sz="2400" dirty="0">
                <a:latin typeface="Arial" pitchFamily="34" charset="0"/>
                <a:ea typeface="Calibri" panose="020F0502020204030204" pitchFamily="34" charset="0"/>
                <a:cs typeface="Arial" pitchFamily="34" charset="0"/>
              </a:rPr>
              <a:t>. </a:t>
            </a:r>
            <a:r>
              <a:rPr lang="en-US" sz="2400" dirty="0" err="1">
                <a:latin typeface="Arial" pitchFamily="34" charset="0"/>
                <a:ea typeface="Calibri" panose="020F0502020204030204" pitchFamily="34" charset="0"/>
                <a:cs typeface="Arial" pitchFamily="34" charset="0"/>
              </a:rPr>
              <a:t>có</a:t>
            </a:r>
            <a:r>
              <a:rPr lang="en-US" sz="2400" dirty="0">
                <a:latin typeface="Arial" pitchFamily="34" charset="0"/>
                <a:ea typeface="Calibri" panose="020F0502020204030204" pitchFamily="34" charset="0"/>
                <a:cs typeface="Arial" pitchFamily="34" charset="0"/>
              </a:rPr>
              <a:t> </a:t>
            </a:r>
            <a:r>
              <a:rPr lang="en-US" sz="2400" dirty="0" err="1">
                <a:latin typeface="Arial" pitchFamily="34" charset="0"/>
                <a:ea typeface="Calibri" panose="020F0502020204030204" pitchFamily="34" charset="0"/>
                <a:cs typeface="Arial" pitchFamily="34" charset="0"/>
              </a:rPr>
              <a:t>một</a:t>
            </a:r>
            <a:r>
              <a:rPr lang="en-US" sz="2400" dirty="0">
                <a:latin typeface="Arial" pitchFamily="34" charset="0"/>
                <a:ea typeface="Calibri" panose="020F0502020204030204" pitchFamily="34" charset="0"/>
                <a:cs typeface="Arial" pitchFamily="34" charset="0"/>
              </a:rPr>
              <a:t> </a:t>
            </a:r>
            <a:r>
              <a:rPr lang="en-US" sz="2400" dirty="0" smtClean="0">
                <a:latin typeface="Arial" pitchFamily="34" charset="0"/>
                <a:ea typeface="Calibri" panose="020F0502020204030204" pitchFamily="34" charset="0"/>
                <a:cs typeface="Arial" pitchFamily="34" charset="0"/>
              </a:rPr>
              <a:t> </a:t>
            </a:r>
            <a:r>
              <a:rPr lang="en-US" sz="2400" dirty="0" err="1">
                <a:latin typeface="Arial" pitchFamily="34" charset="0"/>
                <a:ea typeface="Calibri" panose="020F0502020204030204" pitchFamily="34" charset="0"/>
                <a:cs typeface="Arial" pitchFamily="34" charset="0"/>
              </a:rPr>
              <a:t>cách</a:t>
            </a:r>
            <a:r>
              <a:rPr lang="en-US" sz="2400" dirty="0">
                <a:latin typeface="Arial" pitchFamily="34" charset="0"/>
                <a:ea typeface="Calibri" panose="020F0502020204030204" pitchFamily="34" charset="0"/>
                <a:cs typeface="Arial" pitchFamily="34" charset="0"/>
              </a:rPr>
              <a:t> </a:t>
            </a:r>
            <a:r>
              <a:rPr lang="en-US" sz="2400" dirty="0" err="1">
                <a:latin typeface="Arial" pitchFamily="34" charset="0"/>
                <a:ea typeface="Calibri" panose="020F0502020204030204" pitchFamily="34" charset="0"/>
                <a:cs typeface="Arial" pitchFamily="34" charset="0"/>
              </a:rPr>
              <a:t>khả</a:t>
            </a:r>
            <a:r>
              <a:rPr lang="en-US" sz="2400" dirty="0">
                <a:latin typeface="Arial" pitchFamily="34" charset="0"/>
                <a:ea typeface="Calibri" panose="020F0502020204030204" pitchFamily="34" charset="0"/>
                <a:cs typeface="Arial" pitchFamily="34" charset="0"/>
              </a:rPr>
              <a:t> </a:t>
            </a:r>
            <a:r>
              <a:rPr lang="en-US" sz="2400" dirty="0" err="1">
                <a:latin typeface="Arial" pitchFamily="34" charset="0"/>
                <a:ea typeface="Calibri" panose="020F0502020204030204" pitchFamily="34" charset="0"/>
                <a:cs typeface="Arial" pitchFamily="34" charset="0"/>
              </a:rPr>
              <a:t>thi</a:t>
            </a:r>
            <a:r>
              <a:rPr lang="en-US" sz="2400" dirty="0">
                <a:latin typeface="Arial" pitchFamily="34" charset="0"/>
                <a:ea typeface="Calibri" panose="020F0502020204030204" pitchFamily="34" charset="0"/>
                <a:cs typeface="Arial" pitchFamily="34" charset="0"/>
              </a:rPr>
              <a:t> </a:t>
            </a:r>
            <a:r>
              <a:rPr lang="en-US" sz="2400" dirty="0" err="1">
                <a:latin typeface="Arial" pitchFamily="34" charset="0"/>
                <a:ea typeface="Calibri" panose="020F0502020204030204" pitchFamily="34" charset="0"/>
                <a:cs typeface="Arial" pitchFamily="34" charset="0"/>
              </a:rPr>
              <a:t>để</a:t>
            </a:r>
            <a:r>
              <a:rPr lang="en-US" sz="2400" dirty="0">
                <a:latin typeface="Arial" pitchFamily="34" charset="0"/>
                <a:ea typeface="Calibri" panose="020F0502020204030204" pitchFamily="34" charset="0"/>
                <a:cs typeface="Arial" pitchFamily="34" charset="0"/>
              </a:rPr>
              <a:t> </a:t>
            </a:r>
            <a:r>
              <a:rPr lang="en-US" sz="2400" dirty="0" err="1">
                <a:latin typeface="Arial" pitchFamily="34" charset="0"/>
                <a:ea typeface="Calibri" panose="020F0502020204030204" pitchFamily="34" charset="0"/>
                <a:cs typeface="Arial" pitchFamily="34" charset="0"/>
              </a:rPr>
              <a:t>nhận</a:t>
            </a:r>
            <a:r>
              <a:rPr lang="en-US" sz="2400" dirty="0">
                <a:latin typeface="Arial" pitchFamily="34" charset="0"/>
                <a:ea typeface="Calibri" panose="020F0502020204030204" pitchFamily="34" charset="0"/>
                <a:cs typeface="Arial" pitchFamily="34" charset="0"/>
              </a:rPr>
              <a:t> </a:t>
            </a:r>
            <a:r>
              <a:rPr lang="en-US" sz="2400" dirty="0" err="1">
                <a:latin typeface="Arial" pitchFamily="34" charset="0"/>
                <a:ea typeface="Calibri" panose="020F0502020204030204" pitchFamily="34" charset="0"/>
                <a:cs typeface="Arial" pitchFamily="34" charset="0"/>
              </a:rPr>
              <a:t>dạng</a:t>
            </a:r>
            <a:r>
              <a:rPr lang="en-US" sz="2400" dirty="0">
                <a:latin typeface="Arial" pitchFamily="34" charset="0"/>
                <a:ea typeface="Calibri" panose="020F0502020204030204" pitchFamily="34" charset="0"/>
                <a:cs typeface="Arial" pitchFamily="34" charset="0"/>
              </a:rPr>
              <a:t> </a:t>
            </a:r>
            <a:r>
              <a:rPr lang="en-US" sz="2400" dirty="0" err="1">
                <a:latin typeface="Arial" pitchFamily="34" charset="0"/>
                <a:ea typeface="Calibri" panose="020F0502020204030204" pitchFamily="34" charset="0"/>
                <a:cs typeface="Arial" pitchFamily="34" charset="0"/>
              </a:rPr>
              <a:t>là</a:t>
            </a:r>
            <a:r>
              <a:rPr lang="en-US" sz="2400" dirty="0">
                <a:latin typeface="Arial" pitchFamily="34" charset="0"/>
                <a:ea typeface="Calibri" panose="020F0502020204030204" pitchFamily="34" charset="0"/>
                <a:cs typeface="Arial" pitchFamily="34" charset="0"/>
              </a:rPr>
              <a:t> </a:t>
            </a:r>
            <a:r>
              <a:rPr lang="en-US" sz="2400" dirty="0" err="1">
                <a:latin typeface="Arial" pitchFamily="34" charset="0"/>
                <a:ea typeface="Calibri" panose="020F0502020204030204" pitchFamily="34" charset="0"/>
                <a:cs typeface="Arial" pitchFamily="34" charset="0"/>
              </a:rPr>
              <a:t>dùng</a:t>
            </a:r>
            <a:r>
              <a:rPr lang="en-US" sz="2400" dirty="0">
                <a:latin typeface="Arial" pitchFamily="34" charset="0"/>
                <a:ea typeface="Calibri" panose="020F0502020204030204" pitchFamily="34" charset="0"/>
                <a:cs typeface="Arial" pitchFamily="34" charset="0"/>
              </a:rPr>
              <a:t> </a:t>
            </a:r>
            <a:r>
              <a:rPr lang="en-US" sz="2400" dirty="0" err="1">
                <a:latin typeface="Arial" pitchFamily="34" charset="0"/>
                <a:ea typeface="Calibri" panose="020F0502020204030204" pitchFamily="34" charset="0"/>
                <a:cs typeface="Arial" pitchFamily="34" charset="0"/>
              </a:rPr>
              <a:t>bộ</a:t>
            </a:r>
            <a:r>
              <a:rPr lang="en-US" sz="2400" dirty="0">
                <a:latin typeface="Arial" pitchFamily="34" charset="0"/>
                <a:ea typeface="Calibri" panose="020F0502020204030204" pitchFamily="34" charset="0"/>
                <a:cs typeface="Arial" pitchFamily="34" charset="0"/>
              </a:rPr>
              <a:t> </a:t>
            </a:r>
            <a:r>
              <a:rPr lang="en-US" sz="2400" dirty="0" err="1">
                <a:latin typeface="Arial" pitchFamily="34" charset="0"/>
                <a:ea typeface="Calibri" panose="020F0502020204030204" pitchFamily="34" charset="0"/>
                <a:cs typeface="Arial" pitchFamily="34" charset="0"/>
              </a:rPr>
              <a:t>mô</a:t>
            </a:r>
            <a:r>
              <a:rPr lang="en-US" sz="2400" dirty="0">
                <a:latin typeface="Arial" pitchFamily="34" charset="0"/>
                <a:ea typeface="Calibri" panose="020F0502020204030204" pitchFamily="34" charset="0"/>
                <a:cs typeface="Arial" pitchFamily="34" charset="0"/>
              </a:rPr>
              <a:t> </a:t>
            </a:r>
            <a:r>
              <a:rPr lang="en-US" sz="2400" dirty="0" err="1">
                <a:latin typeface="Arial" pitchFamily="34" charset="0"/>
                <a:ea typeface="Calibri" panose="020F0502020204030204" pitchFamily="34" charset="0"/>
                <a:cs typeface="Arial" pitchFamily="34" charset="0"/>
              </a:rPr>
              <a:t>tả</a:t>
            </a:r>
            <a:r>
              <a:rPr lang="en-US" sz="2400" dirty="0">
                <a:latin typeface="Arial" pitchFamily="34" charset="0"/>
                <a:ea typeface="Calibri" panose="020F0502020204030204" pitchFamily="34" charset="0"/>
                <a:cs typeface="Arial" pitchFamily="34" charset="0"/>
              </a:rPr>
              <a:t> </a:t>
            </a:r>
            <a:r>
              <a:rPr lang="en-US" sz="2400" dirty="0" smtClean="0">
                <a:latin typeface="Arial" pitchFamily="34" charset="0"/>
                <a:ea typeface="Calibri" panose="020F0502020204030204" pitchFamily="34" charset="0"/>
                <a:cs typeface="Arial" pitchFamily="34" charset="0"/>
              </a:rPr>
              <a:t>descriptor.</a:t>
            </a:r>
            <a:endParaRPr lang="en-US" sz="2400" dirty="0">
              <a:latin typeface="Arial" pitchFamily="34" charset="0"/>
              <a:ea typeface="Calibri" panose="020F0502020204030204" pitchFamily="34" charset="0"/>
              <a:cs typeface="Arial" pitchFamily="34" charset="0"/>
            </a:endParaRPr>
          </a:p>
        </p:txBody>
      </p:sp>
      <p:sp>
        <p:nvSpPr>
          <p:cNvPr id="3" name="Slide Number Placeholder 2"/>
          <p:cNvSpPr>
            <a:spLocks noGrp="1"/>
          </p:cNvSpPr>
          <p:nvPr>
            <p:ph type="sldNum" sz="quarter" idx="12"/>
          </p:nvPr>
        </p:nvSpPr>
        <p:spPr/>
        <p:txBody>
          <a:bodyPr/>
          <a:lstStyle/>
          <a:p>
            <a:fld id="{620FF715-CA4F-4DA1-B8BB-1FA164268FAD}" type="slidenum">
              <a:rPr lang="en-US" smtClean="0"/>
              <a:t>44</a:t>
            </a:fld>
            <a:endParaRPr lang="en-US"/>
          </a:p>
        </p:txBody>
      </p:sp>
    </p:spTree>
    <p:extLst>
      <p:ext uri="{BB962C8B-B14F-4D97-AF65-F5344CB8AC3E}">
        <p14:creationId xmlns:p14="http://schemas.microsoft.com/office/powerpoint/2010/main" val="171462733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3132"/>
            <a:ext cx="8229600" cy="1143000"/>
          </a:xfrm>
        </p:spPr>
        <p:txBody>
          <a:bodyPr/>
          <a:lstStyle/>
          <a:p>
            <a:r>
              <a:rPr lang="en-US" dirty="0" err="1">
                <a:solidFill>
                  <a:schemeClr val="bg1"/>
                </a:solidFill>
              </a:rPr>
              <a:t>Keypoints</a:t>
            </a:r>
            <a:r>
              <a:rPr lang="en-US" dirty="0">
                <a:solidFill>
                  <a:schemeClr val="bg1"/>
                </a:solidFill>
              </a:rPr>
              <a:t> matching</a:t>
            </a:r>
            <a:endParaRPr lang="en-US" dirty="0"/>
          </a:p>
        </p:txBody>
      </p:sp>
      <p:pic>
        <p:nvPicPr>
          <p:cNvPr id="4" name="Content Placeholder 3" descr="C:\Users\Admin\Desktop\anh\SIFT.JPG"/>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09600" y="1905000"/>
            <a:ext cx="8077199" cy="3962400"/>
          </a:xfrm>
          <a:prstGeom prst="rect">
            <a:avLst/>
          </a:prstGeom>
          <a:noFill/>
          <a:ln>
            <a:noFill/>
          </a:ln>
        </p:spPr>
      </p:pic>
      <p:sp>
        <p:nvSpPr>
          <p:cNvPr id="3" name="Slide Number Placeholder 2"/>
          <p:cNvSpPr>
            <a:spLocks noGrp="1"/>
          </p:cNvSpPr>
          <p:nvPr>
            <p:ph type="sldNum" sz="quarter" idx="12"/>
          </p:nvPr>
        </p:nvSpPr>
        <p:spPr/>
        <p:txBody>
          <a:bodyPr/>
          <a:lstStyle/>
          <a:p>
            <a:fld id="{620FF715-CA4F-4DA1-B8BB-1FA164268FAD}" type="slidenum">
              <a:rPr lang="en-US" smtClean="0"/>
              <a:t>45</a:t>
            </a:fld>
            <a:endParaRPr lang="en-US"/>
          </a:p>
        </p:txBody>
      </p:sp>
    </p:spTree>
    <p:extLst>
      <p:ext uri="{BB962C8B-B14F-4D97-AF65-F5344CB8AC3E}">
        <p14:creationId xmlns:p14="http://schemas.microsoft.com/office/powerpoint/2010/main" val="3695297009"/>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90392" y="3132"/>
            <a:ext cx="8229600" cy="1143000"/>
          </a:xfrm>
        </p:spPr>
        <p:txBody>
          <a:bodyPr/>
          <a:lstStyle/>
          <a:p>
            <a:r>
              <a:rPr lang="en-US" dirty="0" err="1">
                <a:solidFill>
                  <a:schemeClr val="bg1"/>
                </a:solidFill>
              </a:rPr>
              <a:t>Keypoints</a:t>
            </a:r>
            <a:r>
              <a:rPr lang="en-US" dirty="0">
                <a:solidFill>
                  <a:schemeClr val="bg1"/>
                </a:solidFill>
              </a:rPr>
              <a:t> matching</a:t>
            </a:r>
            <a:endParaRPr lang="en-US" dirty="0"/>
          </a:p>
        </p:txBody>
      </p:sp>
      <p:sp>
        <p:nvSpPr>
          <p:cNvPr id="3" name="Content Placeholder 2"/>
          <p:cNvSpPr>
            <a:spLocks noGrp="1"/>
          </p:cNvSpPr>
          <p:nvPr>
            <p:ph idx="1"/>
          </p:nvPr>
        </p:nvSpPr>
        <p:spPr>
          <a:xfrm>
            <a:off x="457200" y="1371600"/>
            <a:ext cx="8229600" cy="5105400"/>
          </a:xfrm>
        </p:spPr>
        <p:txBody>
          <a:bodyPr>
            <a:noAutofit/>
          </a:bodyPr>
          <a:lstStyle/>
          <a:p>
            <a:pPr algn="just"/>
            <a:r>
              <a:rPr lang="en-US" sz="2000" dirty="0" err="1">
                <a:latin typeface="Arial" pitchFamily="34" charset="0"/>
                <a:cs typeface="Arial" pitchFamily="34" charset="0"/>
              </a:rPr>
              <a:t>Khi</a:t>
            </a:r>
            <a:r>
              <a:rPr lang="en-US" sz="2000" dirty="0">
                <a:latin typeface="Arial" pitchFamily="34" charset="0"/>
                <a:cs typeface="Arial" pitchFamily="34" charset="0"/>
              </a:rPr>
              <a:t> </a:t>
            </a:r>
            <a:r>
              <a:rPr lang="en-US" sz="2000" dirty="0" err="1">
                <a:latin typeface="Arial" pitchFamily="34" charset="0"/>
                <a:cs typeface="Arial" pitchFamily="34" charset="0"/>
              </a:rPr>
              <a:t>thay</a:t>
            </a:r>
            <a:r>
              <a:rPr lang="en-US" sz="2000" dirty="0">
                <a:latin typeface="Arial" pitchFamily="34" charset="0"/>
                <a:cs typeface="Arial" pitchFamily="34" charset="0"/>
              </a:rPr>
              <a:t> </a:t>
            </a:r>
            <a:r>
              <a:rPr lang="en-US" sz="2000" dirty="0" err="1">
                <a:latin typeface="Arial" pitchFamily="34" charset="0"/>
                <a:cs typeface="Arial" pitchFamily="34" charset="0"/>
              </a:rPr>
              <a:t>đổi</a:t>
            </a:r>
            <a:r>
              <a:rPr lang="en-US" sz="2000" dirty="0">
                <a:latin typeface="Arial" pitchFamily="34" charset="0"/>
                <a:cs typeface="Arial" pitchFamily="34" charset="0"/>
              </a:rPr>
              <a:t> </a:t>
            </a:r>
            <a:r>
              <a:rPr lang="en-US" sz="2000" b="1" dirty="0" err="1">
                <a:latin typeface="Arial" pitchFamily="34" charset="0"/>
                <a:cs typeface="Arial" pitchFamily="34" charset="0"/>
              </a:rPr>
              <a:t>độ</a:t>
            </a:r>
            <a:r>
              <a:rPr lang="en-US" sz="2000" b="1" dirty="0">
                <a:latin typeface="Arial" pitchFamily="34" charset="0"/>
                <a:cs typeface="Arial" pitchFamily="34" charset="0"/>
              </a:rPr>
              <a:t> </a:t>
            </a:r>
            <a:r>
              <a:rPr lang="en-US" sz="2000" b="1" dirty="0" err="1">
                <a:latin typeface="Arial" pitchFamily="34" charset="0"/>
                <a:cs typeface="Arial" pitchFamily="34" charset="0"/>
              </a:rPr>
              <a:t>sáng</a:t>
            </a:r>
            <a:r>
              <a:rPr lang="en-US" sz="2000" b="1" dirty="0">
                <a:latin typeface="Arial" pitchFamily="34" charset="0"/>
                <a:cs typeface="Arial" pitchFamily="34" charset="0"/>
              </a:rPr>
              <a:t> </a:t>
            </a:r>
            <a:r>
              <a:rPr lang="en-US" sz="2000" dirty="0" err="1">
                <a:latin typeface="Arial" pitchFamily="34" charset="0"/>
                <a:cs typeface="Arial" pitchFamily="34" charset="0"/>
              </a:rPr>
              <a:t>trong</a:t>
            </a:r>
            <a:r>
              <a:rPr lang="en-US" sz="2000" dirty="0">
                <a:latin typeface="Arial" pitchFamily="34" charset="0"/>
                <a:cs typeface="Arial" pitchFamily="34" charset="0"/>
              </a:rPr>
              <a:t> </a:t>
            </a:r>
            <a:r>
              <a:rPr lang="en-US" sz="2000" dirty="0" err="1">
                <a:latin typeface="Arial" pitchFamily="34" charset="0"/>
                <a:cs typeface="Arial" pitchFamily="34" charset="0"/>
              </a:rPr>
              <a:t>đó</a:t>
            </a:r>
            <a:r>
              <a:rPr lang="en-US" sz="2000" dirty="0">
                <a:latin typeface="Arial" pitchFamily="34" charset="0"/>
                <a:cs typeface="Arial" pitchFamily="34" charset="0"/>
              </a:rPr>
              <a:t> </a:t>
            </a:r>
            <a:r>
              <a:rPr lang="en-US" sz="2000" dirty="0" err="1">
                <a:latin typeface="Arial" pitchFamily="34" charset="0"/>
                <a:cs typeface="Arial" pitchFamily="34" charset="0"/>
              </a:rPr>
              <a:t>một</a:t>
            </a:r>
            <a:r>
              <a:rPr lang="en-US" sz="2000" dirty="0">
                <a:latin typeface="Arial" pitchFamily="34" charset="0"/>
                <a:cs typeface="Arial" pitchFamily="34" charset="0"/>
              </a:rPr>
              <a:t> </a:t>
            </a:r>
            <a:r>
              <a:rPr lang="en-US" sz="2000" dirty="0" err="1">
                <a:latin typeface="Arial" pitchFamily="34" charset="0"/>
                <a:cs typeface="Arial" pitchFamily="34" charset="0"/>
              </a:rPr>
              <a:t>hằng</a:t>
            </a:r>
            <a:r>
              <a:rPr lang="en-US" sz="2000" dirty="0">
                <a:latin typeface="Arial" pitchFamily="34" charset="0"/>
                <a:cs typeface="Arial" pitchFamily="34" charset="0"/>
              </a:rPr>
              <a:t> </a:t>
            </a:r>
            <a:r>
              <a:rPr lang="en-US" sz="2000" dirty="0" err="1">
                <a:latin typeface="Arial" pitchFamily="34" charset="0"/>
                <a:cs typeface="Arial" pitchFamily="34" charset="0"/>
              </a:rPr>
              <a:t>số</a:t>
            </a:r>
            <a:r>
              <a:rPr lang="en-US" sz="2000" dirty="0">
                <a:latin typeface="Arial" pitchFamily="34" charset="0"/>
                <a:cs typeface="Arial" pitchFamily="34" charset="0"/>
              </a:rPr>
              <a:t> </a:t>
            </a:r>
            <a:r>
              <a:rPr lang="en-US" sz="2000" dirty="0" err="1" smtClean="0">
                <a:latin typeface="Arial" pitchFamily="34" charset="0"/>
                <a:cs typeface="Arial" pitchFamily="34" charset="0"/>
              </a:rPr>
              <a:t>được</a:t>
            </a:r>
            <a:r>
              <a:rPr lang="en-US" sz="2000" dirty="0" smtClean="0">
                <a:latin typeface="Arial" pitchFamily="34" charset="0"/>
                <a:cs typeface="Arial" pitchFamily="34" charset="0"/>
              </a:rPr>
              <a:t> </a:t>
            </a:r>
            <a:r>
              <a:rPr lang="en-US" sz="2000" dirty="0" err="1">
                <a:latin typeface="Arial" pitchFamily="34" charset="0"/>
                <a:cs typeface="Arial" pitchFamily="34" charset="0"/>
              </a:rPr>
              <a:t>thêm</a:t>
            </a:r>
            <a:r>
              <a:rPr lang="en-US" sz="2000" dirty="0">
                <a:latin typeface="Arial" pitchFamily="34" charset="0"/>
                <a:cs typeface="Arial" pitchFamily="34" charset="0"/>
              </a:rPr>
              <a:t> </a:t>
            </a:r>
            <a:r>
              <a:rPr lang="en-US" sz="2000" dirty="0" err="1">
                <a:latin typeface="Arial" pitchFamily="34" charset="0"/>
                <a:cs typeface="Arial" pitchFamily="34" charset="0"/>
              </a:rPr>
              <a:t>vào</a:t>
            </a:r>
            <a:r>
              <a:rPr lang="en-US" sz="2000" dirty="0">
                <a:latin typeface="Arial" pitchFamily="34" charset="0"/>
                <a:cs typeface="Arial" pitchFamily="34" charset="0"/>
              </a:rPr>
              <a:t> </a:t>
            </a:r>
            <a:r>
              <a:rPr lang="en-US" sz="2000" dirty="0" err="1">
                <a:latin typeface="Arial" pitchFamily="34" charset="0"/>
                <a:cs typeface="Arial" pitchFamily="34" charset="0"/>
              </a:rPr>
              <a:t>mỗi</a:t>
            </a:r>
            <a:r>
              <a:rPr lang="en-US" sz="2000" dirty="0">
                <a:latin typeface="Arial" pitchFamily="34" charset="0"/>
                <a:cs typeface="Arial" pitchFamily="34" charset="0"/>
              </a:rPr>
              <a:t> </a:t>
            </a:r>
            <a:r>
              <a:rPr lang="en-US" sz="2000" dirty="0" err="1">
                <a:latin typeface="Arial" pitchFamily="34" charset="0"/>
                <a:cs typeface="Arial" pitchFamily="34" charset="0"/>
              </a:rPr>
              <a:t>điểm</a:t>
            </a:r>
            <a:r>
              <a:rPr lang="en-US" sz="2000" dirty="0">
                <a:latin typeface="Arial" pitchFamily="34" charset="0"/>
                <a:cs typeface="Arial" pitchFamily="34" charset="0"/>
              </a:rPr>
              <a:t> </a:t>
            </a:r>
            <a:r>
              <a:rPr lang="en-US" sz="2000" dirty="0" err="1">
                <a:latin typeface="Arial" pitchFamily="34" charset="0"/>
                <a:cs typeface="Arial" pitchFamily="34" charset="0"/>
              </a:rPr>
              <a:t>ảnh</a:t>
            </a:r>
            <a:r>
              <a:rPr lang="en-US" sz="2000" dirty="0">
                <a:latin typeface="Arial" pitchFamily="34" charset="0"/>
                <a:cs typeface="Arial" pitchFamily="34" charset="0"/>
              </a:rPr>
              <a:t> </a:t>
            </a:r>
            <a:r>
              <a:rPr lang="en-US" sz="2000" dirty="0" err="1">
                <a:latin typeface="Arial" pitchFamily="34" charset="0"/>
                <a:cs typeface="Arial" pitchFamily="34" charset="0"/>
              </a:rPr>
              <a:t>hình</a:t>
            </a:r>
            <a:r>
              <a:rPr lang="en-US" sz="2000" dirty="0">
                <a:latin typeface="Arial" pitchFamily="34" charset="0"/>
                <a:cs typeface="Arial" pitchFamily="34" charset="0"/>
              </a:rPr>
              <a:t> </a:t>
            </a:r>
            <a:r>
              <a:rPr lang="en-US" sz="2000" dirty="0" err="1">
                <a:latin typeface="Arial" pitchFamily="34" charset="0"/>
                <a:cs typeface="Arial" pitchFamily="34" charset="0"/>
              </a:rPr>
              <a:t>ảnh</a:t>
            </a:r>
            <a:r>
              <a:rPr lang="en-US" sz="2000" dirty="0">
                <a:latin typeface="Arial" pitchFamily="34" charset="0"/>
                <a:cs typeface="Arial" pitchFamily="34" charset="0"/>
              </a:rPr>
              <a:t> </a:t>
            </a:r>
            <a:r>
              <a:rPr lang="en-US" sz="2000" dirty="0" err="1">
                <a:latin typeface="Arial" pitchFamily="34" charset="0"/>
                <a:cs typeface="Arial" pitchFamily="34" charset="0"/>
              </a:rPr>
              <a:t>thì</a:t>
            </a:r>
            <a:r>
              <a:rPr lang="en-US" sz="2000" dirty="0">
                <a:latin typeface="Arial" pitchFamily="34" charset="0"/>
                <a:cs typeface="Arial" pitchFamily="34" charset="0"/>
              </a:rPr>
              <a:t> </a:t>
            </a:r>
            <a:r>
              <a:rPr lang="en-US" sz="2000" dirty="0" err="1">
                <a:latin typeface="Arial" pitchFamily="34" charset="0"/>
                <a:cs typeface="Arial" pitchFamily="34" charset="0"/>
              </a:rPr>
              <a:t>sẽ</a:t>
            </a:r>
            <a:r>
              <a:rPr lang="en-US" sz="2000" dirty="0">
                <a:latin typeface="Arial" pitchFamily="34" charset="0"/>
                <a:cs typeface="Arial" pitchFamily="34" charset="0"/>
              </a:rPr>
              <a:t> </a:t>
            </a:r>
            <a:r>
              <a:rPr lang="en-US" sz="2000" dirty="0" err="1">
                <a:latin typeface="Arial" pitchFamily="34" charset="0"/>
                <a:cs typeface="Arial" pitchFamily="34" charset="0"/>
              </a:rPr>
              <a:t>không</a:t>
            </a:r>
            <a:r>
              <a:rPr lang="en-US" sz="2000" dirty="0">
                <a:latin typeface="Arial" pitchFamily="34" charset="0"/>
                <a:cs typeface="Arial" pitchFamily="34" charset="0"/>
              </a:rPr>
              <a:t> </a:t>
            </a:r>
            <a:r>
              <a:rPr lang="en-US" sz="2000" dirty="0" err="1">
                <a:latin typeface="Arial" pitchFamily="34" charset="0"/>
                <a:cs typeface="Arial" pitchFamily="34" charset="0"/>
              </a:rPr>
              <a:t>ảnh</a:t>
            </a:r>
            <a:r>
              <a:rPr lang="en-US" sz="2000" dirty="0">
                <a:latin typeface="Arial" pitchFamily="34" charset="0"/>
                <a:cs typeface="Arial" pitchFamily="34" charset="0"/>
              </a:rPr>
              <a:t> </a:t>
            </a:r>
            <a:r>
              <a:rPr lang="en-US" sz="2000" dirty="0" err="1">
                <a:latin typeface="Arial" pitchFamily="34" charset="0"/>
                <a:cs typeface="Arial" pitchFamily="34" charset="0"/>
              </a:rPr>
              <a:t>hưởng</a:t>
            </a:r>
            <a:r>
              <a:rPr lang="en-US" sz="2000" dirty="0">
                <a:latin typeface="Arial" pitchFamily="34" charset="0"/>
                <a:cs typeface="Arial" pitchFamily="34" charset="0"/>
              </a:rPr>
              <a:t> </a:t>
            </a:r>
            <a:r>
              <a:rPr lang="en-US" sz="2000" dirty="0" err="1">
                <a:latin typeface="Arial" pitchFamily="34" charset="0"/>
                <a:cs typeface="Arial" pitchFamily="34" charset="0"/>
              </a:rPr>
              <a:t>đến</a:t>
            </a:r>
            <a:r>
              <a:rPr lang="en-US" sz="2000" dirty="0">
                <a:latin typeface="Arial" pitchFamily="34" charset="0"/>
                <a:cs typeface="Arial" pitchFamily="34" charset="0"/>
              </a:rPr>
              <a:t> </a:t>
            </a:r>
            <a:r>
              <a:rPr lang="en-US" sz="2000" dirty="0" err="1">
                <a:latin typeface="Arial" pitchFamily="34" charset="0"/>
                <a:cs typeface="Arial" pitchFamily="34" charset="0"/>
              </a:rPr>
              <a:t>giá</a:t>
            </a:r>
            <a:r>
              <a:rPr lang="en-US" sz="2000" dirty="0">
                <a:latin typeface="Arial" pitchFamily="34" charset="0"/>
                <a:cs typeface="Arial" pitchFamily="34" charset="0"/>
              </a:rPr>
              <a:t> </a:t>
            </a:r>
            <a:r>
              <a:rPr lang="en-US" sz="2000" dirty="0" err="1">
                <a:latin typeface="Arial" pitchFamily="34" charset="0"/>
                <a:cs typeface="Arial" pitchFamily="34" charset="0"/>
              </a:rPr>
              <a:t>trị</a:t>
            </a:r>
            <a:r>
              <a:rPr lang="en-US" sz="2000" dirty="0">
                <a:latin typeface="Arial" pitchFamily="34" charset="0"/>
                <a:cs typeface="Arial" pitchFamily="34" charset="0"/>
              </a:rPr>
              <a:t> gradient </a:t>
            </a:r>
            <a:r>
              <a:rPr lang="en-US" sz="2000" dirty="0" err="1">
                <a:latin typeface="Arial" pitchFamily="34" charset="0"/>
                <a:cs typeface="Arial" pitchFamily="34" charset="0"/>
              </a:rPr>
              <a:t>khi</a:t>
            </a:r>
            <a:r>
              <a:rPr lang="en-US" sz="2000" dirty="0">
                <a:latin typeface="Arial" pitchFamily="34" charset="0"/>
                <a:cs typeface="Arial" pitchFamily="34" charset="0"/>
              </a:rPr>
              <a:t> </a:t>
            </a:r>
            <a:r>
              <a:rPr lang="en-US" sz="2000" dirty="0" err="1">
                <a:latin typeface="Arial" pitchFamily="34" charset="0"/>
                <a:cs typeface="Arial" pitchFamily="34" charset="0"/>
              </a:rPr>
              <a:t>chúng</a:t>
            </a:r>
            <a:r>
              <a:rPr lang="en-US" sz="2000" dirty="0">
                <a:latin typeface="Arial" pitchFamily="34" charset="0"/>
                <a:cs typeface="Arial" pitchFamily="34" charset="0"/>
              </a:rPr>
              <a:t> </a:t>
            </a:r>
            <a:r>
              <a:rPr lang="en-US" sz="2000" dirty="0" err="1">
                <a:latin typeface="Arial" pitchFamily="34" charset="0"/>
                <a:cs typeface="Arial" pitchFamily="34" charset="0"/>
              </a:rPr>
              <a:t>được</a:t>
            </a:r>
            <a:r>
              <a:rPr lang="en-US" sz="2000" dirty="0">
                <a:latin typeface="Arial" pitchFamily="34" charset="0"/>
                <a:cs typeface="Arial" pitchFamily="34" charset="0"/>
              </a:rPr>
              <a:t> </a:t>
            </a:r>
            <a:r>
              <a:rPr lang="en-US" sz="2000" dirty="0" err="1">
                <a:latin typeface="Arial" pitchFamily="34" charset="0"/>
                <a:cs typeface="Arial" pitchFamily="34" charset="0"/>
              </a:rPr>
              <a:t>tính</a:t>
            </a:r>
            <a:r>
              <a:rPr lang="en-US" sz="2000" dirty="0">
                <a:latin typeface="Arial" pitchFamily="34" charset="0"/>
                <a:cs typeface="Arial" pitchFamily="34" charset="0"/>
              </a:rPr>
              <a:t> </a:t>
            </a:r>
            <a:r>
              <a:rPr lang="en-US" sz="2000" dirty="0" err="1">
                <a:latin typeface="Arial" pitchFamily="34" charset="0"/>
                <a:cs typeface="Arial" pitchFamily="34" charset="0"/>
              </a:rPr>
              <a:t>từ</a:t>
            </a:r>
            <a:r>
              <a:rPr lang="en-US" sz="2000" dirty="0">
                <a:latin typeface="Arial" pitchFamily="34" charset="0"/>
                <a:cs typeface="Arial" pitchFamily="34" charset="0"/>
              </a:rPr>
              <a:t> </a:t>
            </a:r>
            <a:r>
              <a:rPr lang="en-US" sz="2000" dirty="0" err="1">
                <a:latin typeface="Arial" pitchFamily="34" charset="0"/>
                <a:cs typeface="Arial" pitchFamily="34" charset="0"/>
              </a:rPr>
              <a:t>sự</a:t>
            </a:r>
            <a:r>
              <a:rPr lang="en-US" sz="2000" dirty="0">
                <a:latin typeface="Arial" pitchFamily="34" charset="0"/>
                <a:cs typeface="Arial" pitchFamily="34" charset="0"/>
              </a:rPr>
              <a:t> </a:t>
            </a:r>
            <a:r>
              <a:rPr lang="en-US" sz="2000" dirty="0" err="1">
                <a:latin typeface="Arial" pitchFamily="34" charset="0"/>
                <a:cs typeface="Arial" pitchFamily="34" charset="0"/>
              </a:rPr>
              <a:t>khác</a:t>
            </a:r>
            <a:r>
              <a:rPr lang="en-US" sz="2000" dirty="0">
                <a:latin typeface="Arial" pitchFamily="34" charset="0"/>
                <a:cs typeface="Arial" pitchFamily="34" charset="0"/>
              </a:rPr>
              <a:t> </a:t>
            </a:r>
            <a:r>
              <a:rPr lang="en-US" sz="2000" dirty="0" err="1">
                <a:latin typeface="Arial" pitchFamily="34" charset="0"/>
                <a:cs typeface="Arial" pitchFamily="34" charset="0"/>
              </a:rPr>
              <a:t>biệt</a:t>
            </a:r>
            <a:r>
              <a:rPr lang="en-US" sz="2000" dirty="0">
                <a:latin typeface="Arial" pitchFamily="34" charset="0"/>
                <a:cs typeface="Arial" pitchFamily="34" charset="0"/>
              </a:rPr>
              <a:t> pixel. </a:t>
            </a:r>
            <a:endParaRPr lang="en-US" sz="2000" dirty="0" smtClean="0">
              <a:latin typeface="Arial" pitchFamily="34" charset="0"/>
              <a:cs typeface="Arial" pitchFamily="34" charset="0"/>
            </a:endParaRPr>
          </a:p>
          <a:p>
            <a:pPr algn="just"/>
            <a:r>
              <a:rPr lang="en-US" sz="2000" dirty="0" smtClean="0">
                <a:latin typeface="Arial" pitchFamily="34" charset="0"/>
                <a:cs typeface="Arial" pitchFamily="34" charset="0"/>
              </a:rPr>
              <a:t>Do </a:t>
            </a:r>
            <a:r>
              <a:rPr lang="en-US" sz="2000" dirty="0" err="1">
                <a:latin typeface="Arial" pitchFamily="34" charset="0"/>
                <a:cs typeface="Arial" pitchFamily="34" charset="0"/>
              </a:rPr>
              <a:t>đó</a:t>
            </a:r>
            <a:r>
              <a:rPr lang="en-US" sz="2000" dirty="0">
                <a:latin typeface="Arial" pitchFamily="34" charset="0"/>
                <a:cs typeface="Arial" pitchFamily="34" charset="0"/>
              </a:rPr>
              <a:t>, </a:t>
            </a:r>
            <a:r>
              <a:rPr lang="en-US" sz="2000" dirty="0" err="1">
                <a:latin typeface="Arial" pitchFamily="34" charset="0"/>
                <a:cs typeface="Arial" pitchFamily="34" charset="0"/>
              </a:rPr>
              <a:t>các</a:t>
            </a:r>
            <a:r>
              <a:rPr lang="en-US" sz="2000" dirty="0">
                <a:latin typeface="Arial" pitchFamily="34" charset="0"/>
                <a:cs typeface="Arial" pitchFamily="34" charset="0"/>
              </a:rPr>
              <a:t> </a:t>
            </a:r>
            <a:r>
              <a:rPr lang="en-US" sz="2000" dirty="0" err="1">
                <a:latin typeface="Arial" pitchFamily="34" charset="0"/>
                <a:cs typeface="Arial" pitchFamily="34" charset="0"/>
              </a:rPr>
              <a:t>mô</a:t>
            </a:r>
            <a:r>
              <a:rPr lang="en-US" sz="2000" dirty="0">
                <a:latin typeface="Arial" pitchFamily="34" charset="0"/>
                <a:cs typeface="Arial" pitchFamily="34" charset="0"/>
              </a:rPr>
              <a:t> </a:t>
            </a:r>
            <a:r>
              <a:rPr lang="en-US" sz="2000" dirty="0" err="1">
                <a:latin typeface="Arial" pitchFamily="34" charset="0"/>
                <a:cs typeface="Arial" pitchFamily="34" charset="0"/>
              </a:rPr>
              <a:t>tả</a:t>
            </a:r>
            <a:r>
              <a:rPr lang="en-US" sz="2000" dirty="0">
                <a:latin typeface="Arial" pitchFamily="34" charset="0"/>
                <a:cs typeface="Arial" pitchFamily="34" charset="0"/>
              </a:rPr>
              <a:t> </a:t>
            </a:r>
            <a:r>
              <a:rPr lang="en-US" sz="2000" dirty="0" err="1">
                <a:latin typeface="Arial" pitchFamily="34" charset="0"/>
                <a:cs typeface="Arial" pitchFamily="34" charset="0"/>
              </a:rPr>
              <a:t>là</a:t>
            </a:r>
            <a:r>
              <a:rPr lang="en-US" sz="2000" dirty="0">
                <a:latin typeface="Arial" pitchFamily="34" charset="0"/>
                <a:cs typeface="Arial" pitchFamily="34" charset="0"/>
              </a:rPr>
              <a:t> </a:t>
            </a:r>
            <a:r>
              <a:rPr lang="en-US" sz="2000" dirty="0" err="1">
                <a:latin typeface="Arial" pitchFamily="34" charset="0"/>
                <a:cs typeface="Arial" pitchFamily="34" charset="0"/>
              </a:rPr>
              <a:t>bất</a:t>
            </a:r>
            <a:r>
              <a:rPr lang="en-US" sz="2000" dirty="0">
                <a:latin typeface="Arial" pitchFamily="34" charset="0"/>
                <a:cs typeface="Arial" pitchFamily="34" charset="0"/>
              </a:rPr>
              <a:t> </a:t>
            </a:r>
            <a:r>
              <a:rPr lang="en-US" sz="2000" dirty="0" err="1">
                <a:latin typeface="Arial" pitchFamily="34" charset="0"/>
                <a:cs typeface="Arial" pitchFamily="34" charset="0"/>
              </a:rPr>
              <a:t>biến</a:t>
            </a:r>
            <a:r>
              <a:rPr lang="en-US" sz="2000" dirty="0">
                <a:latin typeface="Arial" pitchFamily="34" charset="0"/>
                <a:cs typeface="Arial" pitchFamily="34" charset="0"/>
              </a:rPr>
              <a:t> </a:t>
            </a:r>
            <a:r>
              <a:rPr lang="en-US" sz="2000" dirty="0" err="1">
                <a:latin typeface="Arial" pitchFamily="34" charset="0"/>
                <a:cs typeface="Arial" pitchFamily="34" charset="0"/>
              </a:rPr>
              <a:t>để</a:t>
            </a:r>
            <a:r>
              <a:rPr lang="en-US" sz="2000" dirty="0">
                <a:latin typeface="Arial" pitchFamily="34" charset="0"/>
                <a:cs typeface="Arial" pitchFamily="34" charset="0"/>
              </a:rPr>
              <a:t> </a:t>
            </a:r>
            <a:r>
              <a:rPr lang="en-US" sz="2000" dirty="0" err="1">
                <a:latin typeface="Arial" pitchFamily="34" charset="0"/>
                <a:cs typeface="Arial" pitchFamily="34" charset="0"/>
              </a:rPr>
              <a:t>thay</a:t>
            </a:r>
            <a:r>
              <a:rPr lang="en-US" sz="2000" dirty="0">
                <a:latin typeface="Arial" pitchFamily="34" charset="0"/>
                <a:cs typeface="Arial" pitchFamily="34" charset="0"/>
              </a:rPr>
              <a:t> </a:t>
            </a:r>
            <a:r>
              <a:rPr lang="en-US" sz="2000" dirty="0" err="1">
                <a:latin typeface="Arial" pitchFamily="34" charset="0"/>
                <a:cs typeface="Arial" pitchFamily="34" charset="0"/>
              </a:rPr>
              <a:t>đổi</a:t>
            </a:r>
            <a:r>
              <a:rPr lang="en-US" sz="2000" dirty="0">
                <a:latin typeface="Arial" pitchFamily="34" charset="0"/>
                <a:cs typeface="Arial" pitchFamily="34" charset="0"/>
              </a:rPr>
              <a:t> Affine </a:t>
            </a:r>
            <a:r>
              <a:rPr lang="en-US" sz="2000" dirty="0" err="1">
                <a:latin typeface="Arial" pitchFamily="34" charset="0"/>
                <a:cs typeface="Arial" pitchFamily="34" charset="0"/>
              </a:rPr>
              <a:t>trong</a:t>
            </a:r>
            <a:r>
              <a:rPr lang="en-US" sz="2000" dirty="0">
                <a:latin typeface="Arial" pitchFamily="34" charset="0"/>
                <a:cs typeface="Arial" pitchFamily="34" charset="0"/>
              </a:rPr>
              <a:t> </a:t>
            </a:r>
            <a:r>
              <a:rPr lang="en-US" sz="2000" dirty="0" err="1">
                <a:latin typeface="Arial" pitchFamily="34" charset="0"/>
                <a:cs typeface="Arial" pitchFamily="34" charset="0"/>
              </a:rPr>
              <a:t>chiếu</a:t>
            </a:r>
            <a:r>
              <a:rPr lang="en-US" sz="2000" dirty="0">
                <a:latin typeface="Arial" pitchFamily="34" charset="0"/>
                <a:cs typeface="Arial" pitchFamily="34" charset="0"/>
              </a:rPr>
              <a:t> </a:t>
            </a:r>
            <a:r>
              <a:rPr lang="en-US" sz="2000" dirty="0" err="1">
                <a:latin typeface="Arial" pitchFamily="34" charset="0"/>
                <a:cs typeface="Arial" pitchFamily="34" charset="0"/>
              </a:rPr>
              <a:t>sáng</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Tuy</a:t>
            </a:r>
            <a:r>
              <a:rPr lang="en-US" sz="2000" dirty="0" smtClean="0">
                <a:latin typeface="Arial" pitchFamily="34" charset="0"/>
                <a:cs typeface="Arial" pitchFamily="34" charset="0"/>
              </a:rPr>
              <a:t> </a:t>
            </a:r>
            <a:r>
              <a:rPr lang="en-US" sz="2000" dirty="0" err="1">
                <a:latin typeface="Arial" pitchFamily="34" charset="0"/>
                <a:cs typeface="Arial" pitchFamily="34" charset="0"/>
              </a:rPr>
              <a:t>nhiên</a:t>
            </a:r>
            <a:r>
              <a:rPr lang="en-US" sz="2000" dirty="0">
                <a:latin typeface="Arial" pitchFamily="34" charset="0"/>
                <a:cs typeface="Arial" pitchFamily="34" charset="0"/>
              </a:rPr>
              <a:t>, </a:t>
            </a:r>
            <a:r>
              <a:rPr lang="en-US" sz="2000" dirty="0" err="1">
                <a:latin typeface="Arial" pitchFamily="34" charset="0"/>
                <a:cs typeface="Arial" pitchFamily="34" charset="0"/>
              </a:rPr>
              <a:t>những</a:t>
            </a:r>
            <a:r>
              <a:rPr lang="en-US" sz="2000" dirty="0">
                <a:latin typeface="Arial" pitchFamily="34" charset="0"/>
                <a:cs typeface="Arial" pitchFamily="34" charset="0"/>
              </a:rPr>
              <a:t> </a:t>
            </a:r>
            <a:r>
              <a:rPr lang="en-US" sz="2000" dirty="0" err="1">
                <a:latin typeface="Arial" pitchFamily="34" charset="0"/>
                <a:cs typeface="Arial" pitchFamily="34" charset="0"/>
              </a:rPr>
              <a:t>thay</a:t>
            </a:r>
            <a:r>
              <a:rPr lang="en-US" sz="2000" dirty="0">
                <a:latin typeface="Arial" pitchFamily="34" charset="0"/>
                <a:cs typeface="Arial" pitchFamily="34" charset="0"/>
              </a:rPr>
              <a:t> </a:t>
            </a:r>
            <a:r>
              <a:rPr lang="en-US" sz="2000" dirty="0" err="1">
                <a:latin typeface="Arial" pitchFamily="34" charset="0"/>
                <a:cs typeface="Arial" pitchFamily="34" charset="0"/>
              </a:rPr>
              <a:t>đổi</a:t>
            </a:r>
            <a:r>
              <a:rPr lang="en-US" sz="2000" dirty="0">
                <a:latin typeface="Arial" pitchFamily="34" charset="0"/>
                <a:cs typeface="Arial" pitchFamily="34" charset="0"/>
              </a:rPr>
              <a:t> </a:t>
            </a:r>
            <a:r>
              <a:rPr lang="en-US" sz="2000" dirty="0" err="1">
                <a:latin typeface="Arial" pitchFamily="34" charset="0"/>
                <a:cs typeface="Arial" pitchFamily="34" charset="0"/>
              </a:rPr>
              <a:t>ánh</a:t>
            </a:r>
            <a:r>
              <a:rPr lang="en-US" sz="2000" dirty="0">
                <a:latin typeface="Arial" pitchFamily="34" charset="0"/>
                <a:cs typeface="Arial" pitchFamily="34" charset="0"/>
              </a:rPr>
              <a:t> </a:t>
            </a:r>
            <a:r>
              <a:rPr lang="en-US" sz="2000" dirty="0" err="1">
                <a:latin typeface="Arial" pitchFamily="34" charset="0"/>
                <a:cs typeface="Arial" pitchFamily="34" charset="0"/>
              </a:rPr>
              <a:t>sáng</a:t>
            </a:r>
            <a:r>
              <a:rPr lang="en-US" sz="2000" dirty="0">
                <a:latin typeface="Arial" pitchFamily="34" charset="0"/>
                <a:cs typeface="Arial" pitchFamily="34" charset="0"/>
              </a:rPr>
              <a:t> phi </a:t>
            </a:r>
            <a:r>
              <a:rPr lang="en-US" sz="2000" dirty="0" err="1">
                <a:latin typeface="Arial" pitchFamily="34" charset="0"/>
                <a:cs typeface="Arial" pitchFamily="34" charset="0"/>
              </a:rPr>
              <a:t>tuyến</a:t>
            </a:r>
            <a:r>
              <a:rPr lang="en-US" sz="2000" dirty="0">
                <a:latin typeface="Arial" pitchFamily="34" charset="0"/>
                <a:cs typeface="Arial" pitchFamily="34" charset="0"/>
              </a:rPr>
              <a:t> </a:t>
            </a:r>
            <a:r>
              <a:rPr lang="en-US" sz="2000" dirty="0" err="1">
                <a:latin typeface="Arial" pitchFamily="34" charset="0"/>
                <a:cs typeface="Arial" pitchFamily="34" charset="0"/>
              </a:rPr>
              <a:t>tính</a:t>
            </a:r>
            <a:r>
              <a:rPr lang="en-US" sz="2000" dirty="0">
                <a:latin typeface="Arial" pitchFamily="34" charset="0"/>
                <a:cs typeface="Arial" pitchFamily="34" charset="0"/>
              </a:rPr>
              <a:t> </a:t>
            </a:r>
            <a:r>
              <a:rPr lang="en-US" sz="2000" dirty="0" err="1">
                <a:latin typeface="Arial" pitchFamily="34" charset="0"/>
                <a:cs typeface="Arial" pitchFamily="34" charset="0"/>
              </a:rPr>
              <a:t>cũng</a:t>
            </a:r>
            <a:r>
              <a:rPr lang="en-US" sz="2000" dirty="0">
                <a:latin typeface="Arial" pitchFamily="34" charset="0"/>
                <a:cs typeface="Arial" pitchFamily="34" charset="0"/>
              </a:rPr>
              <a:t> </a:t>
            </a:r>
            <a:r>
              <a:rPr lang="en-US" sz="2000" dirty="0" err="1">
                <a:latin typeface="Arial" pitchFamily="34" charset="0"/>
                <a:cs typeface="Arial" pitchFamily="34" charset="0"/>
              </a:rPr>
              <a:t>có</a:t>
            </a:r>
            <a:r>
              <a:rPr lang="en-US" sz="2000" dirty="0">
                <a:latin typeface="Arial" pitchFamily="34" charset="0"/>
                <a:cs typeface="Arial" pitchFamily="34" charset="0"/>
              </a:rPr>
              <a:t> </a:t>
            </a:r>
            <a:r>
              <a:rPr lang="en-US" sz="2000" dirty="0" err="1">
                <a:latin typeface="Arial" pitchFamily="34" charset="0"/>
                <a:cs typeface="Arial" pitchFamily="34" charset="0"/>
              </a:rPr>
              <a:t>thể</a:t>
            </a:r>
            <a:r>
              <a:rPr lang="en-US" sz="2000" dirty="0">
                <a:latin typeface="Arial" pitchFamily="34" charset="0"/>
                <a:cs typeface="Arial" pitchFamily="34" charset="0"/>
              </a:rPr>
              <a:t> </a:t>
            </a:r>
            <a:r>
              <a:rPr lang="en-US" sz="2000" dirty="0" err="1">
                <a:latin typeface="Arial" pitchFamily="34" charset="0"/>
                <a:cs typeface="Arial" pitchFamily="34" charset="0"/>
              </a:rPr>
              <a:t>xảy</a:t>
            </a:r>
            <a:r>
              <a:rPr lang="en-US" sz="2000" dirty="0">
                <a:latin typeface="Arial" pitchFamily="34" charset="0"/>
                <a:cs typeface="Arial" pitchFamily="34" charset="0"/>
              </a:rPr>
              <a:t> </a:t>
            </a:r>
            <a:r>
              <a:rPr lang="en-US" sz="2000" dirty="0" err="1">
                <a:latin typeface="Arial" pitchFamily="34" charset="0"/>
                <a:cs typeface="Arial" pitchFamily="34" charset="0"/>
              </a:rPr>
              <a:t>ra</a:t>
            </a:r>
            <a:r>
              <a:rPr lang="en-US" sz="2000" dirty="0">
                <a:latin typeface="Arial" pitchFamily="34" charset="0"/>
                <a:cs typeface="Arial" pitchFamily="34" charset="0"/>
              </a:rPr>
              <a:t> do </a:t>
            </a:r>
            <a:r>
              <a:rPr lang="en-US" sz="2000" b="1" dirty="0" err="1">
                <a:latin typeface="Arial" pitchFamily="34" charset="0"/>
                <a:cs typeface="Arial" pitchFamily="34" charset="0"/>
              </a:rPr>
              <a:t>độ</a:t>
            </a:r>
            <a:r>
              <a:rPr lang="en-US" sz="2000" b="1" dirty="0">
                <a:latin typeface="Arial" pitchFamily="34" charset="0"/>
                <a:cs typeface="Arial" pitchFamily="34" charset="0"/>
              </a:rPr>
              <a:t> </a:t>
            </a:r>
            <a:r>
              <a:rPr lang="en-US" sz="2000" b="1" dirty="0" err="1">
                <a:latin typeface="Arial" pitchFamily="34" charset="0"/>
                <a:cs typeface="Arial" pitchFamily="34" charset="0"/>
              </a:rPr>
              <a:t>bão</a:t>
            </a:r>
            <a:r>
              <a:rPr lang="en-US" sz="2000" b="1" dirty="0">
                <a:latin typeface="Arial" pitchFamily="34" charset="0"/>
                <a:cs typeface="Arial" pitchFamily="34" charset="0"/>
              </a:rPr>
              <a:t> </a:t>
            </a:r>
            <a:r>
              <a:rPr lang="en-US" sz="2000" b="1" dirty="0" err="1">
                <a:latin typeface="Arial" pitchFamily="34" charset="0"/>
                <a:cs typeface="Arial" pitchFamily="34" charset="0"/>
              </a:rPr>
              <a:t>hòa</a:t>
            </a:r>
            <a:r>
              <a:rPr lang="en-US" sz="2000" dirty="0">
                <a:latin typeface="Arial" pitchFamily="34" charset="0"/>
                <a:cs typeface="Arial" pitchFamily="34" charset="0"/>
              </a:rPr>
              <a:t> </a:t>
            </a:r>
            <a:r>
              <a:rPr lang="en-US" sz="2000" dirty="0" err="1">
                <a:latin typeface="Arial" pitchFamily="34" charset="0"/>
                <a:cs typeface="Arial" pitchFamily="34" charset="0"/>
              </a:rPr>
              <a:t>của</a:t>
            </a:r>
            <a:r>
              <a:rPr lang="en-US" sz="2000" dirty="0">
                <a:latin typeface="Arial" pitchFamily="34" charset="0"/>
                <a:cs typeface="Arial" pitchFamily="34" charset="0"/>
              </a:rPr>
              <a:t> </a:t>
            </a:r>
            <a:r>
              <a:rPr lang="en-US" sz="2000" dirty="0" err="1">
                <a:latin typeface="Arial" pitchFamily="34" charset="0"/>
                <a:cs typeface="Arial" pitchFamily="34" charset="0"/>
              </a:rPr>
              <a:t>máy</a:t>
            </a:r>
            <a:r>
              <a:rPr lang="en-US" sz="2000" dirty="0">
                <a:latin typeface="Arial" pitchFamily="34" charset="0"/>
                <a:cs typeface="Arial" pitchFamily="34" charset="0"/>
              </a:rPr>
              <a:t> </a:t>
            </a:r>
            <a:r>
              <a:rPr lang="en-US" sz="2000" dirty="0" err="1">
                <a:latin typeface="Arial" pitchFamily="34" charset="0"/>
                <a:cs typeface="Arial" pitchFamily="34" charset="0"/>
              </a:rPr>
              <a:t>ảnh</a:t>
            </a:r>
            <a:r>
              <a:rPr lang="en-US" sz="2000" dirty="0">
                <a:latin typeface="Arial" pitchFamily="34" charset="0"/>
                <a:cs typeface="Arial" pitchFamily="34" charset="0"/>
              </a:rPr>
              <a:t> </a:t>
            </a:r>
            <a:r>
              <a:rPr lang="en-US" sz="2000" dirty="0" err="1">
                <a:latin typeface="Arial" pitchFamily="34" charset="0"/>
                <a:cs typeface="Arial" pitchFamily="34" charset="0"/>
              </a:rPr>
              <a:t>hoặc</a:t>
            </a:r>
            <a:r>
              <a:rPr lang="en-US" sz="2000" dirty="0">
                <a:latin typeface="Arial" pitchFamily="34" charset="0"/>
                <a:cs typeface="Arial" pitchFamily="34" charset="0"/>
              </a:rPr>
              <a:t> do </a:t>
            </a:r>
            <a:r>
              <a:rPr lang="en-US" sz="2000" dirty="0" err="1">
                <a:latin typeface="Arial" pitchFamily="34" charset="0"/>
                <a:cs typeface="Arial" pitchFamily="34" charset="0"/>
              </a:rPr>
              <a:t>sự</a:t>
            </a:r>
            <a:r>
              <a:rPr lang="en-US" sz="2000" dirty="0">
                <a:latin typeface="Arial" pitchFamily="34" charset="0"/>
                <a:cs typeface="Arial" pitchFamily="34" charset="0"/>
              </a:rPr>
              <a:t> </a:t>
            </a:r>
            <a:r>
              <a:rPr lang="en-US" sz="2000" b="1" dirty="0" err="1">
                <a:latin typeface="Arial" pitchFamily="34" charset="0"/>
                <a:cs typeface="Arial" pitchFamily="34" charset="0"/>
              </a:rPr>
              <a:t>thay</a:t>
            </a:r>
            <a:r>
              <a:rPr lang="en-US" sz="2000" b="1" dirty="0">
                <a:latin typeface="Arial" pitchFamily="34" charset="0"/>
                <a:cs typeface="Arial" pitchFamily="34" charset="0"/>
              </a:rPr>
              <a:t> </a:t>
            </a:r>
            <a:r>
              <a:rPr lang="en-US" sz="2000" b="1" dirty="0" err="1">
                <a:latin typeface="Arial" pitchFamily="34" charset="0"/>
                <a:cs typeface="Arial" pitchFamily="34" charset="0"/>
              </a:rPr>
              <a:t>đổi</a:t>
            </a:r>
            <a:r>
              <a:rPr lang="en-US" sz="2000" b="1" dirty="0">
                <a:latin typeface="Arial" pitchFamily="34" charset="0"/>
                <a:cs typeface="Arial" pitchFamily="34" charset="0"/>
              </a:rPr>
              <a:t> </a:t>
            </a:r>
            <a:r>
              <a:rPr lang="en-US" sz="2000" b="1" dirty="0" err="1">
                <a:latin typeface="Arial" pitchFamily="34" charset="0"/>
                <a:cs typeface="Arial" pitchFamily="34" charset="0"/>
              </a:rPr>
              <a:t>ánh</a:t>
            </a:r>
            <a:r>
              <a:rPr lang="en-US" sz="2000" b="1" dirty="0">
                <a:latin typeface="Arial" pitchFamily="34" charset="0"/>
                <a:cs typeface="Arial" pitchFamily="34" charset="0"/>
              </a:rPr>
              <a:t> </a:t>
            </a:r>
            <a:r>
              <a:rPr lang="en-US" sz="2000" b="1" dirty="0" err="1">
                <a:latin typeface="Arial" pitchFamily="34" charset="0"/>
                <a:cs typeface="Arial" pitchFamily="34" charset="0"/>
              </a:rPr>
              <a:t>sáng</a:t>
            </a:r>
            <a:r>
              <a:rPr lang="en-US" sz="2000" b="1" dirty="0">
                <a:latin typeface="Arial" pitchFamily="34" charset="0"/>
                <a:cs typeface="Arial" pitchFamily="34" charset="0"/>
              </a:rPr>
              <a:t> </a:t>
            </a:r>
            <a:r>
              <a:rPr lang="en-US" sz="2000" dirty="0" err="1">
                <a:latin typeface="Arial" pitchFamily="34" charset="0"/>
                <a:cs typeface="Arial" pitchFamily="34" charset="0"/>
              </a:rPr>
              <a:t>có</a:t>
            </a:r>
            <a:r>
              <a:rPr lang="en-US" sz="2000" dirty="0">
                <a:latin typeface="Arial" pitchFamily="34" charset="0"/>
                <a:cs typeface="Arial" pitchFamily="34" charset="0"/>
              </a:rPr>
              <a:t> </a:t>
            </a:r>
            <a:r>
              <a:rPr lang="en-US" sz="2000" dirty="0" err="1">
                <a:latin typeface="Arial" pitchFamily="34" charset="0"/>
                <a:cs typeface="Arial" pitchFamily="34" charset="0"/>
              </a:rPr>
              <a:t>ảnh</a:t>
            </a:r>
            <a:r>
              <a:rPr lang="en-US" sz="2000" dirty="0">
                <a:latin typeface="Arial" pitchFamily="34" charset="0"/>
                <a:cs typeface="Arial" pitchFamily="34" charset="0"/>
              </a:rPr>
              <a:t> </a:t>
            </a:r>
            <a:r>
              <a:rPr lang="en-US" sz="2000" dirty="0" err="1" smtClean="0">
                <a:latin typeface="Arial" pitchFamily="34" charset="0"/>
                <a:cs typeface="Arial" pitchFamily="34" charset="0"/>
              </a:rPr>
              <a:t>hưởng</a:t>
            </a:r>
            <a:r>
              <a:rPr lang="en-US" sz="2000" dirty="0" smtClean="0">
                <a:latin typeface="Arial" pitchFamily="34" charset="0"/>
                <a:cs typeface="Arial" pitchFamily="34" charset="0"/>
              </a:rPr>
              <a:t> </a:t>
            </a:r>
            <a:r>
              <a:rPr lang="en-US" sz="2000" dirty="0" err="1">
                <a:latin typeface="Arial" pitchFamily="34" charset="0"/>
                <a:cs typeface="Arial" pitchFamily="34" charset="0"/>
              </a:rPr>
              <a:t>đến</a:t>
            </a:r>
            <a:r>
              <a:rPr lang="en-US" sz="2000" dirty="0">
                <a:latin typeface="Arial" pitchFamily="34" charset="0"/>
                <a:cs typeface="Arial" pitchFamily="34" charset="0"/>
              </a:rPr>
              <a:t> </a:t>
            </a:r>
            <a:r>
              <a:rPr lang="en-US" sz="2000" dirty="0" err="1">
                <a:latin typeface="Arial" pitchFamily="34" charset="0"/>
                <a:cs typeface="Arial" pitchFamily="34" charset="0"/>
              </a:rPr>
              <a:t>bề</a:t>
            </a:r>
            <a:r>
              <a:rPr lang="en-US" sz="2000" dirty="0">
                <a:latin typeface="Arial" pitchFamily="34" charset="0"/>
                <a:cs typeface="Arial" pitchFamily="34" charset="0"/>
              </a:rPr>
              <a:t> </a:t>
            </a:r>
            <a:r>
              <a:rPr lang="en-US" sz="2000" dirty="0" err="1">
                <a:latin typeface="Arial" pitchFamily="34" charset="0"/>
                <a:cs typeface="Arial" pitchFamily="34" charset="0"/>
              </a:rPr>
              <a:t>mặt</a:t>
            </a:r>
            <a:r>
              <a:rPr lang="en-US" sz="2000" dirty="0">
                <a:latin typeface="Arial" pitchFamily="34" charset="0"/>
                <a:cs typeface="Arial" pitchFamily="34" charset="0"/>
              </a:rPr>
              <a:t> 3D </a:t>
            </a:r>
            <a:r>
              <a:rPr lang="en-US" sz="2000" dirty="0" err="1">
                <a:latin typeface="Arial" pitchFamily="34" charset="0"/>
                <a:cs typeface="Arial" pitchFamily="34" charset="0"/>
              </a:rPr>
              <a:t>với</a:t>
            </a:r>
            <a:r>
              <a:rPr lang="en-US" sz="2000" dirty="0">
                <a:latin typeface="Arial" pitchFamily="34" charset="0"/>
                <a:cs typeface="Arial" pitchFamily="34" charset="0"/>
              </a:rPr>
              <a:t> </a:t>
            </a:r>
            <a:r>
              <a:rPr lang="en-US" sz="2000" dirty="0" err="1" smtClean="0">
                <a:latin typeface="Arial" pitchFamily="34" charset="0"/>
                <a:cs typeface="Arial" pitchFamily="34" charset="0"/>
              </a:rPr>
              <a:t>hướng</a:t>
            </a:r>
            <a:r>
              <a:rPr lang="en-US" sz="2000" dirty="0" smtClean="0">
                <a:latin typeface="Arial" pitchFamily="34" charset="0"/>
                <a:cs typeface="Arial" pitchFamily="34" charset="0"/>
              </a:rPr>
              <a:t> </a:t>
            </a:r>
            <a:r>
              <a:rPr lang="en-US" sz="2000" dirty="0" err="1">
                <a:latin typeface="Arial" pitchFamily="34" charset="0"/>
                <a:cs typeface="Arial" pitchFamily="34" charset="0"/>
              </a:rPr>
              <a:t>khác</a:t>
            </a:r>
            <a:r>
              <a:rPr lang="en-US" sz="2000" dirty="0">
                <a:latin typeface="Arial" pitchFamily="34" charset="0"/>
                <a:cs typeface="Arial" pitchFamily="34" charset="0"/>
              </a:rPr>
              <a:t> </a:t>
            </a:r>
            <a:r>
              <a:rPr lang="en-US" sz="2000" dirty="0" err="1">
                <a:latin typeface="Arial" pitchFamily="34" charset="0"/>
                <a:cs typeface="Arial" pitchFamily="34" charset="0"/>
              </a:rPr>
              <a:t>nhau</a:t>
            </a:r>
            <a:r>
              <a:rPr lang="en-US" sz="2000" dirty="0">
                <a:latin typeface="Arial" pitchFamily="34" charset="0"/>
                <a:cs typeface="Arial" pitchFamily="34" charset="0"/>
              </a:rPr>
              <a:t>. </a:t>
            </a:r>
            <a:r>
              <a:rPr lang="en-US" sz="2000" dirty="0" err="1">
                <a:latin typeface="Arial" pitchFamily="34" charset="0"/>
                <a:cs typeface="Arial" pitchFamily="34" charset="0"/>
              </a:rPr>
              <a:t>Các</a:t>
            </a:r>
            <a:r>
              <a:rPr lang="en-US" sz="2000" dirty="0">
                <a:latin typeface="Arial" pitchFamily="34" charset="0"/>
                <a:cs typeface="Arial" pitchFamily="34" charset="0"/>
              </a:rPr>
              <a:t> </a:t>
            </a:r>
            <a:r>
              <a:rPr lang="en-US" sz="2000" dirty="0" err="1">
                <a:latin typeface="Arial" pitchFamily="34" charset="0"/>
                <a:cs typeface="Arial" pitchFamily="34" charset="0"/>
              </a:rPr>
              <a:t>hiệu</a:t>
            </a:r>
            <a:r>
              <a:rPr lang="en-US" sz="2000" dirty="0">
                <a:latin typeface="Arial" pitchFamily="34" charset="0"/>
                <a:cs typeface="Arial" pitchFamily="34" charset="0"/>
              </a:rPr>
              <a:t> </a:t>
            </a:r>
            <a:r>
              <a:rPr lang="en-US" sz="2000" dirty="0" err="1">
                <a:latin typeface="Arial" pitchFamily="34" charset="0"/>
                <a:cs typeface="Arial" pitchFamily="34" charset="0"/>
              </a:rPr>
              <a:t>ứng</a:t>
            </a:r>
            <a:r>
              <a:rPr lang="en-US" sz="2000" dirty="0">
                <a:latin typeface="Arial" pitchFamily="34" charset="0"/>
                <a:cs typeface="Arial" pitchFamily="34" charset="0"/>
              </a:rPr>
              <a:t> </a:t>
            </a:r>
            <a:r>
              <a:rPr lang="en-US" sz="2000" dirty="0" err="1">
                <a:latin typeface="Arial" pitchFamily="34" charset="0"/>
                <a:cs typeface="Arial" pitchFamily="34" charset="0"/>
              </a:rPr>
              <a:t>này</a:t>
            </a:r>
            <a:r>
              <a:rPr lang="en-US" sz="2000" dirty="0">
                <a:latin typeface="Arial" pitchFamily="34" charset="0"/>
                <a:cs typeface="Arial" pitchFamily="34" charset="0"/>
              </a:rPr>
              <a:t> </a:t>
            </a:r>
            <a:r>
              <a:rPr lang="en-US" sz="2000" dirty="0" err="1">
                <a:latin typeface="Arial" pitchFamily="34" charset="0"/>
                <a:cs typeface="Arial" pitchFamily="34" charset="0"/>
              </a:rPr>
              <a:t>có</a:t>
            </a:r>
            <a:r>
              <a:rPr lang="en-US" sz="2000" dirty="0">
                <a:latin typeface="Arial" pitchFamily="34" charset="0"/>
                <a:cs typeface="Arial" pitchFamily="34" charset="0"/>
              </a:rPr>
              <a:t> </a:t>
            </a:r>
            <a:r>
              <a:rPr lang="en-US" sz="2000" dirty="0" err="1">
                <a:latin typeface="Arial" pitchFamily="34" charset="0"/>
                <a:cs typeface="Arial" pitchFamily="34" charset="0"/>
              </a:rPr>
              <a:t>thể</a:t>
            </a:r>
            <a:r>
              <a:rPr lang="en-US" sz="2000" dirty="0">
                <a:latin typeface="Arial" pitchFamily="34" charset="0"/>
                <a:cs typeface="Arial" pitchFamily="34" charset="0"/>
              </a:rPr>
              <a:t> </a:t>
            </a:r>
            <a:r>
              <a:rPr lang="en-US" sz="2000" dirty="0" err="1">
                <a:latin typeface="Arial" pitchFamily="34" charset="0"/>
                <a:cs typeface="Arial" pitchFamily="34" charset="0"/>
              </a:rPr>
              <a:t>gây</a:t>
            </a:r>
            <a:r>
              <a:rPr lang="en-US" sz="2000" dirty="0">
                <a:latin typeface="Arial" pitchFamily="34" charset="0"/>
                <a:cs typeface="Arial" pitchFamily="34" charset="0"/>
              </a:rPr>
              <a:t> </a:t>
            </a:r>
            <a:r>
              <a:rPr lang="en-US" sz="2000" dirty="0" err="1">
                <a:latin typeface="Arial" pitchFamily="34" charset="0"/>
                <a:cs typeface="Arial" pitchFamily="34" charset="0"/>
              </a:rPr>
              <a:t>ra</a:t>
            </a:r>
            <a:r>
              <a:rPr lang="en-US" sz="2000" dirty="0">
                <a:latin typeface="Arial" pitchFamily="34" charset="0"/>
                <a:cs typeface="Arial" pitchFamily="34" charset="0"/>
              </a:rPr>
              <a:t> </a:t>
            </a:r>
            <a:r>
              <a:rPr lang="en-US" sz="2000" dirty="0" err="1">
                <a:latin typeface="Arial" pitchFamily="34" charset="0"/>
                <a:cs typeface="Arial" pitchFamily="34" charset="0"/>
              </a:rPr>
              <a:t>một</a:t>
            </a:r>
            <a:r>
              <a:rPr lang="en-US" sz="2000" dirty="0">
                <a:latin typeface="Arial" pitchFamily="34" charset="0"/>
                <a:cs typeface="Arial" pitchFamily="34" charset="0"/>
              </a:rPr>
              <a:t> </a:t>
            </a:r>
            <a:r>
              <a:rPr lang="en-US" sz="2000" dirty="0" err="1">
                <a:latin typeface="Arial" pitchFamily="34" charset="0"/>
                <a:cs typeface="Arial" pitchFamily="34" charset="0"/>
              </a:rPr>
              <a:t>sự</a:t>
            </a:r>
            <a:r>
              <a:rPr lang="en-US" sz="2000" dirty="0">
                <a:latin typeface="Arial" pitchFamily="34" charset="0"/>
                <a:cs typeface="Arial" pitchFamily="34" charset="0"/>
              </a:rPr>
              <a:t> </a:t>
            </a:r>
            <a:r>
              <a:rPr lang="en-US" sz="2000" b="1" dirty="0" err="1">
                <a:latin typeface="Arial" pitchFamily="34" charset="0"/>
                <a:cs typeface="Arial" pitchFamily="34" charset="0"/>
              </a:rPr>
              <a:t>thay</a:t>
            </a:r>
            <a:r>
              <a:rPr lang="en-US" sz="2000" b="1" dirty="0">
                <a:latin typeface="Arial" pitchFamily="34" charset="0"/>
                <a:cs typeface="Arial" pitchFamily="34" charset="0"/>
              </a:rPr>
              <a:t> </a:t>
            </a:r>
            <a:r>
              <a:rPr lang="en-US" sz="2000" b="1" dirty="0" err="1">
                <a:latin typeface="Arial" pitchFamily="34" charset="0"/>
                <a:cs typeface="Arial" pitchFamily="34" charset="0"/>
              </a:rPr>
              <a:t>đổi</a:t>
            </a:r>
            <a:r>
              <a:rPr lang="en-US" sz="2000" b="1" dirty="0">
                <a:latin typeface="Arial" pitchFamily="34" charset="0"/>
                <a:cs typeface="Arial" pitchFamily="34" charset="0"/>
              </a:rPr>
              <a:t> </a:t>
            </a:r>
            <a:r>
              <a:rPr lang="en-US" sz="2000" dirty="0" err="1" smtClean="0">
                <a:latin typeface="Arial" pitchFamily="34" charset="0"/>
                <a:cs typeface="Arial" pitchFamily="34" charset="0"/>
              </a:rPr>
              <a:t>tương</a:t>
            </a:r>
            <a:r>
              <a:rPr lang="en-US" sz="2000" dirty="0" smtClean="0">
                <a:latin typeface="Arial" pitchFamily="34" charset="0"/>
                <a:cs typeface="Arial" pitchFamily="34" charset="0"/>
              </a:rPr>
              <a:t> </a:t>
            </a:r>
            <a:r>
              <a:rPr lang="en-US" sz="2000" dirty="0" err="1">
                <a:latin typeface="Arial" pitchFamily="34" charset="0"/>
                <a:cs typeface="Arial" pitchFamily="34" charset="0"/>
              </a:rPr>
              <a:t>đối</a:t>
            </a:r>
            <a:r>
              <a:rPr lang="en-US" sz="2000" dirty="0">
                <a:latin typeface="Arial" pitchFamily="34" charset="0"/>
                <a:cs typeface="Arial" pitchFamily="34" charset="0"/>
              </a:rPr>
              <a:t> </a:t>
            </a:r>
            <a:r>
              <a:rPr lang="en-US" sz="2000" dirty="0" err="1">
                <a:latin typeface="Arial" pitchFamily="34" charset="0"/>
                <a:cs typeface="Arial" pitchFamily="34" charset="0"/>
              </a:rPr>
              <a:t>lớn</a:t>
            </a:r>
            <a:r>
              <a:rPr lang="en-US" sz="2000" dirty="0">
                <a:latin typeface="Arial" pitchFamily="34" charset="0"/>
                <a:cs typeface="Arial" pitchFamily="34" charset="0"/>
              </a:rPr>
              <a:t> </a:t>
            </a:r>
            <a:r>
              <a:rPr lang="en-US" sz="2000" dirty="0" err="1">
                <a:latin typeface="Arial" pitchFamily="34" charset="0"/>
                <a:cs typeface="Arial" pitchFamily="34" charset="0"/>
              </a:rPr>
              <a:t>cho</a:t>
            </a:r>
            <a:r>
              <a:rPr lang="en-US" sz="2000" dirty="0">
                <a:latin typeface="Arial" pitchFamily="34" charset="0"/>
                <a:cs typeface="Arial" pitchFamily="34" charset="0"/>
              </a:rPr>
              <a:t> </a:t>
            </a:r>
            <a:r>
              <a:rPr lang="en-US" sz="2000" dirty="0" err="1">
                <a:latin typeface="Arial" pitchFamily="34" charset="0"/>
                <a:cs typeface="Arial" pitchFamily="34" charset="0"/>
              </a:rPr>
              <a:t>một</a:t>
            </a:r>
            <a:r>
              <a:rPr lang="en-US" sz="2000" dirty="0">
                <a:latin typeface="Arial" pitchFamily="34" charset="0"/>
                <a:cs typeface="Arial" pitchFamily="34" charset="0"/>
              </a:rPr>
              <a:t> gradient, </a:t>
            </a:r>
            <a:r>
              <a:rPr lang="en-US" sz="2000" dirty="0" err="1" smtClean="0">
                <a:latin typeface="Arial" pitchFamily="34" charset="0"/>
                <a:cs typeface="Arial" pitchFamily="34" charset="0"/>
              </a:rPr>
              <a:t>nhưng</a:t>
            </a:r>
            <a:r>
              <a:rPr lang="en-US" sz="2000" dirty="0" smtClean="0">
                <a:latin typeface="Arial" pitchFamily="34" charset="0"/>
                <a:cs typeface="Arial" pitchFamily="34" charset="0"/>
              </a:rPr>
              <a:t> </a:t>
            </a:r>
            <a:r>
              <a:rPr lang="en-US" sz="2000" dirty="0" err="1">
                <a:latin typeface="Arial" pitchFamily="34" charset="0"/>
                <a:cs typeface="Arial" pitchFamily="34" charset="0"/>
              </a:rPr>
              <a:t>ít</a:t>
            </a:r>
            <a:r>
              <a:rPr lang="en-US" sz="2000" dirty="0">
                <a:latin typeface="Arial" pitchFamily="34" charset="0"/>
                <a:cs typeface="Arial" pitchFamily="34" charset="0"/>
              </a:rPr>
              <a:t> </a:t>
            </a:r>
            <a:r>
              <a:rPr lang="en-US" sz="2000" dirty="0" err="1">
                <a:latin typeface="Arial" pitchFamily="34" charset="0"/>
                <a:cs typeface="Arial" pitchFamily="34" charset="0"/>
              </a:rPr>
              <a:t>có</a:t>
            </a:r>
            <a:r>
              <a:rPr lang="en-US" sz="2000" dirty="0">
                <a:latin typeface="Arial" pitchFamily="34" charset="0"/>
                <a:cs typeface="Arial" pitchFamily="34" charset="0"/>
              </a:rPr>
              <a:t> </a:t>
            </a:r>
            <a:r>
              <a:rPr lang="en-US" sz="2000" dirty="0" err="1">
                <a:latin typeface="Arial" pitchFamily="34" charset="0"/>
                <a:cs typeface="Arial" pitchFamily="34" charset="0"/>
              </a:rPr>
              <a:t>khả</a:t>
            </a:r>
            <a:r>
              <a:rPr lang="en-US" sz="2000" dirty="0">
                <a:latin typeface="Arial" pitchFamily="34" charset="0"/>
                <a:cs typeface="Arial" pitchFamily="34" charset="0"/>
              </a:rPr>
              <a:t> </a:t>
            </a:r>
            <a:r>
              <a:rPr lang="en-US" sz="2000" dirty="0" err="1">
                <a:latin typeface="Arial" pitchFamily="34" charset="0"/>
                <a:cs typeface="Arial" pitchFamily="34" charset="0"/>
              </a:rPr>
              <a:t>năng</a:t>
            </a:r>
            <a:r>
              <a:rPr lang="en-US" sz="2000" dirty="0">
                <a:latin typeface="Arial" pitchFamily="34" charset="0"/>
                <a:cs typeface="Arial" pitchFamily="34" charset="0"/>
              </a:rPr>
              <a:t> </a:t>
            </a:r>
            <a:r>
              <a:rPr lang="en-US" sz="2000" dirty="0" err="1">
                <a:latin typeface="Arial" pitchFamily="34" charset="0"/>
                <a:cs typeface="Arial" pitchFamily="34" charset="0"/>
              </a:rPr>
              <a:t>ảnh</a:t>
            </a:r>
            <a:r>
              <a:rPr lang="en-US" sz="2000" dirty="0">
                <a:latin typeface="Arial" pitchFamily="34" charset="0"/>
                <a:cs typeface="Arial" pitchFamily="34" charset="0"/>
              </a:rPr>
              <a:t> </a:t>
            </a:r>
            <a:r>
              <a:rPr lang="en-US" sz="2000" dirty="0" err="1">
                <a:latin typeface="Arial" pitchFamily="34" charset="0"/>
                <a:cs typeface="Arial" pitchFamily="34" charset="0"/>
              </a:rPr>
              <a:t>hưởng</a:t>
            </a:r>
            <a:r>
              <a:rPr lang="en-US" sz="2000" dirty="0">
                <a:latin typeface="Arial" pitchFamily="34" charset="0"/>
                <a:cs typeface="Arial" pitchFamily="34" charset="0"/>
              </a:rPr>
              <a:t> </a:t>
            </a:r>
            <a:r>
              <a:rPr lang="en-US" sz="2000" dirty="0" err="1">
                <a:latin typeface="Arial" pitchFamily="34" charset="0"/>
                <a:cs typeface="Arial" pitchFamily="34" charset="0"/>
              </a:rPr>
              <a:t>đến</a:t>
            </a:r>
            <a:r>
              <a:rPr lang="en-US" sz="2000" dirty="0">
                <a:latin typeface="Arial" pitchFamily="34" charset="0"/>
                <a:cs typeface="Arial" pitchFamily="34" charset="0"/>
              </a:rPr>
              <a:t> </a:t>
            </a:r>
            <a:r>
              <a:rPr lang="en-US" sz="2000" dirty="0" err="1">
                <a:latin typeface="Arial" pitchFamily="34" charset="0"/>
                <a:cs typeface="Arial" pitchFamily="34" charset="0"/>
              </a:rPr>
              <a:t>hướng</a:t>
            </a:r>
            <a:r>
              <a:rPr lang="en-US" sz="2000" dirty="0">
                <a:latin typeface="Arial" pitchFamily="34" charset="0"/>
                <a:cs typeface="Arial" pitchFamily="34" charset="0"/>
              </a:rPr>
              <a:t> gradient. Do </a:t>
            </a:r>
            <a:r>
              <a:rPr lang="en-US" sz="2000" dirty="0" err="1">
                <a:latin typeface="Arial" pitchFamily="34" charset="0"/>
                <a:cs typeface="Arial" pitchFamily="34" charset="0"/>
              </a:rPr>
              <a:t>đó</a:t>
            </a:r>
            <a:r>
              <a:rPr lang="en-US" sz="2000" dirty="0">
                <a:latin typeface="Arial" pitchFamily="34" charset="0"/>
                <a:cs typeface="Arial" pitchFamily="34" charset="0"/>
              </a:rPr>
              <a:t>, ta </a:t>
            </a:r>
            <a:r>
              <a:rPr lang="en-US" sz="2000" dirty="0" err="1">
                <a:latin typeface="Arial" pitchFamily="34" charset="0"/>
                <a:cs typeface="Arial" pitchFamily="34" charset="0"/>
              </a:rPr>
              <a:t>sẽ</a:t>
            </a:r>
            <a:r>
              <a:rPr lang="en-US" sz="2000" dirty="0">
                <a:latin typeface="Arial" pitchFamily="34" charset="0"/>
                <a:cs typeface="Arial" pitchFamily="34" charset="0"/>
              </a:rPr>
              <a:t> </a:t>
            </a:r>
            <a:r>
              <a:rPr lang="en-US" sz="2000" dirty="0" err="1">
                <a:latin typeface="Arial" pitchFamily="34" charset="0"/>
                <a:cs typeface="Arial" pitchFamily="34" charset="0"/>
              </a:rPr>
              <a:t>làm</a:t>
            </a:r>
            <a:r>
              <a:rPr lang="en-US" sz="2000" dirty="0">
                <a:latin typeface="Arial" pitchFamily="34" charset="0"/>
                <a:cs typeface="Arial" pitchFamily="34" charset="0"/>
              </a:rPr>
              <a:t> </a:t>
            </a:r>
            <a:r>
              <a:rPr lang="en-US" sz="2000" dirty="0" err="1">
                <a:latin typeface="Arial" pitchFamily="34" charset="0"/>
                <a:cs typeface="Arial" pitchFamily="34" charset="0"/>
              </a:rPr>
              <a:t>giảm</a:t>
            </a:r>
            <a:r>
              <a:rPr lang="en-US" sz="2000" dirty="0">
                <a:latin typeface="Arial" pitchFamily="34" charset="0"/>
                <a:cs typeface="Arial" pitchFamily="34" charset="0"/>
              </a:rPr>
              <a:t> </a:t>
            </a:r>
            <a:r>
              <a:rPr lang="en-US" sz="2000" dirty="0" err="1">
                <a:latin typeface="Arial" pitchFamily="34" charset="0"/>
                <a:cs typeface="Arial" pitchFamily="34" charset="0"/>
              </a:rPr>
              <a:t>ảnh</a:t>
            </a:r>
            <a:r>
              <a:rPr lang="en-US" sz="2000" dirty="0">
                <a:latin typeface="Arial" pitchFamily="34" charset="0"/>
                <a:cs typeface="Arial" pitchFamily="34" charset="0"/>
              </a:rPr>
              <a:t> </a:t>
            </a:r>
            <a:r>
              <a:rPr lang="en-US" sz="2000" dirty="0" err="1">
                <a:latin typeface="Arial" pitchFamily="34" charset="0"/>
                <a:cs typeface="Arial" pitchFamily="34" charset="0"/>
              </a:rPr>
              <a:t>hưởng</a:t>
            </a:r>
            <a:r>
              <a:rPr lang="en-US" sz="2000" dirty="0">
                <a:latin typeface="Arial" pitchFamily="34" charset="0"/>
                <a:cs typeface="Arial" pitchFamily="34" charset="0"/>
              </a:rPr>
              <a:t> </a:t>
            </a:r>
            <a:r>
              <a:rPr lang="en-US" sz="2000" dirty="0" err="1">
                <a:latin typeface="Arial" pitchFamily="34" charset="0"/>
                <a:cs typeface="Arial" pitchFamily="34" charset="0"/>
              </a:rPr>
              <a:t>của</a:t>
            </a:r>
            <a:r>
              <a:rPr lang="en-US" sz="2000" dirty="0">
                <a:latin typeface="Arial" pitchFamily="34" charset="0"/>
                <a:cs typeface="Arial" pitchFamily="34" charset="0"/>
              </a:rPr>
              <a:t> </a:t>
            </a:r>
            <a:r>
              <a:rPr lang="en-US" sz="2000" dirty="0" err="1">
                <a:latin typeface="Arial" pitchFamily="34" charset="0"/>
                <a:cs typeface="Arial" pitchFamily="34" charset="0"/>
              </a:rPr>
              <a:t>độ</a:t>
            </a:r>
            <a:r>
              <a:rPr lang="en-US" sz="2000" dirty="0">
                <a:latin typeface="Arial" pitchFamily="34" charset="0"/>
                <a:cs typeface="Arial" pitchFamily="34" charset="0"/>
              </a:rPr>
              <a:t> </a:t>
            </a:r>
            <a:r>
              <a:rPr lang="en-US" sz="2000" dirty="0" err="1">
                <a:latin typeface="Arial" pitchFamily="34" charset="0"/>
                <a:cs typeface="Arial" pitchFamily="34" charset="0"/>
              </a:rPr>
              <a:t>dốc</a:t>
            </a:r>
            <a:r>
              <a:rPr lang="en-US" sz="2000" dirty="0">
                <a:latin typeface="Arial" pitchFamily="34" charset="0"/>
                <a:cs typeface="Arial" pitchFamily="34" charset="0"/>
              </a:rPr>
              <a:t> </a:t>
            </a:r>
            <a:r>
              <a:rPr lang="en-US" sz="2000" dirty="0" err="1">
                <a:latin typeface="Arial" pitchFamily="34" charset="0"/>
                <a:cs typeface="Arial" pitchFamily="34" charset="0"/>
              </a:rPr>
              <a:t>lớn</a:t>
            </a:r>
            <a:r>
              <a:rPr lang="en-US" sz="2000" dirty="0">
                <a:latin typeface="Arial" pitchFamily="34" charset="0"/>
                <a:cs typeface="Arial" pitchFamily="34" charset="0"/>
              </a:rPr>
              <a:t> </a:t>
            </a:r>
            <a:r>
              <a:rPr lang="en-US" sz="2000" dirty="0" err="1">
                <a:latin typeface="Arial" pitchFamily="34" charset="0"/>
                <a:cs typeface="Arial" pitchFamily="34" charset="0"/>
              </a:rPr>
              <a:t>bởi</a:t>
            </a:r>
            <a:r>
              <a:rPr lang="en-US" sz="2000" dirty="0">
                <a:latin typeface="Arial" pitchFamily="34" charset="0"/>
                <a:cs typeface="Arial" pitchFamily="34" charset="0"/>
              </a:rPr>
              <a:t> </a:t>
            </a:r>
            <a:r>
              <a:rPr lang="en-US" sz="2000" dirty="0" err="1">
                <a:latin typeface="Arial" pitchFamily="34" charset="0"/>
                <a:cs typeface="Arial" pitchFamily="34" charset="0"/>
              </a:rPr>
              <a:t>các</a:t>
            </a:r>
            <a:r>
              <a:rPr lang="en-US" sz="2000" dirty="0">
                <a:latin typeface="Arial" pitchFamily="34" charset="0"/>
                <a:cs typeface="Arial" pitchFamily="34" charset="0"/>
              </a:rPr>
              <a:t> </a:t>
            </a:r>
            <a:r>
              <a:rPr lang="en-US" sz="2000" dirty="0" err="1">
                <a:latin typeface="Arial" pitchFamily="34" charset="0"/>
                <a:cs typeface="Arial" pitchFamily="34" charset="0"/>
              </a:rPr>
              <a:t>giá</a:t>
            </a:r>
            <a:r>
              <a:rPr lang="en-US" sz="2000" dirty="0">
                <a:latin typeface="Arial" pitchFamily="34" charset="0"/>
                <a:cs typeface="Arial" pitchFamily="34" charset="0"/>
              </a:rPr>
              <a:t> </a:t>
            </a:r>
            <a:r>
              <a:rPr lang="en-US" sz="2000" dirty="0" err="1">
                <a:latin typeface="Arial" pitchFamily="34" charset="0"/>
                <a:cs typeface="Arial" pitchFamily="34" charset="0"/>
              </a:rPr>
              <a:t>trị</a:t>
            </a:r>
            <a:r>
              <a:rPr lang="en-US" sz="2000" dirty="0">
                <a:latin typeface="Arial" pitchFamily="34" charset="0"/>
                <a:cs typeface="Arial" pitchFamily="34" charset="0"/>
              </a:rPr>
              <a:t> </a:t>
            </a:r>
            <a:r>
              <a:rPr lang="en-US" sz="2000" dirty="0" err="1">
                <a:latin typeface="Arial" pitchFamily="34" charset="0"/>
                <a:cs typeface="Arial" pitchFamily="34" charset="0"/>
              </a:rPr>
              <a:t>ngưỡng</a:t>
            </a:r>
            <a:r>
              <a:rPr lang="en-US" sz="2000" dirty="0">
                <a:latin typeface="Arial" pitchFamily="34" charset="0"/>
                <a:cs typeface="Arial" pitchFamily="34" charset="0"/>
              </a:rPr>
              <a:t> </a:t>
            </a:r>
            <a:r>
              <a:rPr lang="en-US" sz="2000" dirty="0" err="1">
                <a:latin typeface="Arial" pitchFamily="34" charset="0"/>
                <a:cs typeface="Arial" pitchFamily="34" charset="0"/>
              </a:rPr>
              <a:t>trong</a:t>
            </a:r>
            <a:r>
              <a:rPr lang="en-US" sz="2000" dirty="0">
                <a:latin typeface="Arial" pitchFamily="34" charset="0"/>
                <a:cs typeface="Arial" pitchFamily="34" charset="0"/>
              </a:rPr>
              <a:t> </a:t>
            </a:r>
            <a:r>
              <a:rPr lang="en-US" sz="2000" dirty="0" err="1">
                <a:latin typeface="Arial" pitchFamily="34" charset="0"/>
                <a:cs typeface="Arial" pitchFamily="34" charset="0"/>
              </a:rPr>
              <a:t>các</a:t>
            </a:r>
            <a:r>
              <a:rPr lang="en-US" sz="2000" dirty="0">
                <a:latin typeface="Arial" pitchFamily="34" charset="0"/>
                <a:cs typeface="Arial" pitchFamily="34" charset="0"/>
              </a:rPr>
              <a:t> vector </a:t>
            </a:r>
            <a:r>
              <a:rPr lang="en-US" sz="2000" dirty="0" err="1">
                <a:latin typeface="Arial" pitchFamily="34" charset="0"/>
                <a:cs typeface="Arial" pitchFamily="34" charset="0"/>
              </a:rPr>
              <a:t>đặc</a:t>
            </a:r>
            <a:r>
              <a:rPr lang="en-US" sz="2000" dirty="0">
                <a:latin typeface="Arial" pitchFamily="34" charset="0"/>
                <a:cs typeface="Arial" pitchFamily="34" charset="0"/>
              </a:rPr>
              <a:t> </a:t>
            </a:r>
            <a:r>
              <a:rPr lang="en-US" sz="2000" dirty="0" err="1">
                <a:latin typeface="Arial" pitchFamily="34" charset="0"/>
                <a:cs typeface="Arial" pitchFamily="34" charset="0"/>
              </a:rPr>
              <a:t>trong</a:t>
            </a:r>
            <a:r>
              <a:rPr lang="en-US" sz="2000" dirty="0">
                <a:latin typeface="Arial" pitchFamily="34" charset="0"/>
                <a:cs typeface="Arial" pitchFamily="34" charset="0"/>
              </a:rPr>
              <a:t> </a:t>
            </a:r>
            <a:r>
              <a:rPr lang="en-US" sz="2000" dirty="0" err="1">
                <a:latin typeface="Arial" pitchFamily="34" charset="0"/>
                <a:cs typeface="Arial" pitchFamily="34" charset="0"/>
              </a:rPr>
              <a:t>cho</a:t>
            </a:r>
            <a:r>
              <a:rPr lang="en-US" sz="2000" dirty="0">
                <a:latin typeface="Arial" pitchFamily="34" charset="0"/>
                <a:cs typeface="Arial" pitchFamily="34" charset="0"/>
              </a:rPr>
              <a:t> </a:t>
            </a:r>
            <a:r>
              <a:rPr lang="en-US" sz="2000" dirty="0" err="1">
                <a:latin typeface="Arial" pitchFamily="34" charset="0"/>
                <a:cs typeface="Arial" pitchFamily="34" charset="0"/>
              </a:rPr>
              <a:t>mỗi</a:t>
            </a:r>
            <a:r>
              <a:rPr lang="en-US" sz="2000" dirty="0">
                <a:latin typeface="Arial" pitchFamily="34" charset="0"/>
                <a:cs typeface="Arial" pitchFamily="34" charset="0"/>
              </a:rPr>
              <a:t> </a:t>
            </a:r>
            <a:r>
              <a:rPr lang="en-US" sz="2000" dirty="0" err="1">
                <a:latin typeface="Arial" pitchFamily="34" charset="0"/>
                <a:cs typeface="Arial" pitchFamily="34" charset="0"/>
              </a:rPr>
              <a:t>đơn</a:t>
            </a:r>
            <a:r>
              <a:rPr lang="en-US" sz="2000" dirty="0">
                <a:latin typeface="Arial" pitchFamily="34" charset="0"/>
                <a:cs typeface="Arial" pitchFamily="34" charset="0"/>
              </a:rPr>
              <a:t> </a:t>
            </a:r>
            <a:r>
              <a:rPr lang="en-US" sz="2000" dirty="0" err="1">
                <a:latin typeface="Arial" pitchFamily="34" charset="0"/>
                <a:cs typeface="Arial" pitchFamily="34" charset="0"/>
              </a:rPr>
              <a:t>vị</a:t>
            </a:r>
            <a:r>
              <a:rPr lang="en-US" sz="2000" dirty="0">
                <a:latin typeface="Arial" pitchFamily="34" charset="0"/>
                <a:cs typeface="Arial" pitchFamily="34" charset="0"/>
              </a:rPr>
              <a:t>, </a:t>
            </a:r>
            <a:r>
              <a:rPr lang="en-US" sz="2000" dirty="0" err="1">
                <a:latin typeface="Arial" pitchFamily="34" charset="0"/>
                <a:cs typeface="Arial" pitchFamily="34" charset="0"/>
              </a:rPr>
              <a:t>ngưỡng</a:t>
            </a:r>
            <a:r>
              <a:rPr lang="en-US" sz="2000" dirty="0">
                <a:latin typeface="Arial" pitchFamily="34" charset="0"/>
                <a:cs typeface="Arial" pitchFamily="34" charset="0"/>
              </a:rPr>
              <a:t> </a:t>
            </a:r>
            <a:r>
              <a:rPr lang="en-US" sz="2000" dirty="0" err="1">
                <a:latin typeface="Arial" pitchFamily="34" charset="0"/>
                <a:cs typeface="Arial" pitchFamily="34" charset="0"/>
              </a:rPr>
              <a:t>này</a:t>
            </a:r>
            <a:r>
              <a:rPr lang="en-US" sz="2000" dirty="0">
                <a:latin typeface="Arial" pitchFamily="34" charset="0"/>
                <a:cs typeface="Arial" pitchFamily="34" charset="0"/>
              </a:rPr>
              <a:t> </a:t>
            </a:r>
            <a:r>
              <a:rPr lang="en-US" sz="2000" dirty="0" err="1">
                <a:latin typeface="Arial" pitchFamily="34" charset="0"/>
                <a:cs typeface="Arial" pitchFamily="34" charset="0"/>
              </a:rPr>
              <a:t>không</a:t>
            </a:r>
            <a:r>
              <a:rPr lang="en-US" sz="2000" dirty="0">
                <a:latin typeface="Arial" pitchFamily="34" charset="0"/>
                <a:cs typeface="Arial" pitchFamily="34" charset="0"/>
              </a:rPr>
              <a:t> </a:t>
            </a:r>
            <a:r>
              <a:rPr lang="en-US" sz="2000" dirty="0" err="1">
                <a:latin typeface="Arial" pitchFamily="34" charset="0"/>
                <a:cs typeface="Arial" pitchFamily="34" charset="0"/>
              </a:rPr>
              <a:t>được</a:t>
            </a:r>
            <a:r>
              <a:rPr lang="en-US" sz="2000" dirty="0">
                <a:latin typeface="Arial" pitchFamily="34" charset="0"/>
                <a:cs typeface="Arial" pitchFamily="34" charset="0"/>
              </a:rPr>
              <a:t> </a:t>
            </a:r>
            <a:r>
              <a:rPr lang="en-US" sz="2000" dirty="0" err="1">
                <a:latin typeface="Arial" pitchFamily="34" charset="0"/>
                <a:cs typeface="Arial" pitchFamily="34" charset="0"/>
              </a:rPr>
              <a:t>lớn</a:t>
            </a:r>
            <a:r>
              <a:rPr lang="en-US" sz="2000" dirty="0">
                <a:latin typeface="Arial" pitchFamily="34" charset="0"/>
                <a:cs typeface="Arial" pitchFamily="34" charset="0"/>
              </a:rPr>
              <a:t> </a:t>
            </a:r>
            <a:r>
              <a:rPr lang="en-US" sz="2000" dirty="0" err="1">
                <a:latin typeface="Arial" pitchFamily="34" charset="0"/>
                <a:cs typeface="Arial" pitchFamily="34" charset="0"/>
              </a:rPr>
              <a:t>hơn</a:t>
            </a:r>
            <a:r>
              <a:rPr lang="en-US" sz="2000" dirty="0">
                <a:latin typeface="Arial" pitchFamily="34" charset="0"/>
                <a:cs typeface="Arial" pitchFamily="34" charset="0"/>
              </a:rPr>
              <a:t> </a:t>
            </a:r>
            <a:r>
              <a:rPr lang="en-US" sz="2000" b="1" dirty="0">
                <a:latin typeface="Arial" pitchFamily="34" charset="0"/>
                <a:cs typeface="Arial" pitchFamily="34" charset="0"/>
              </a:rPr>
              <a:t>0.2 </a:t>
            </a:r>
            <a:r>
              <a:rPr lang="en-US" sz="2000" dirty="0" err="1">
                <a:latin typeface="Arial" pitchFamily="34" charset="0"/>
                <a:cs typeface="Arial" pitchFamily="34" charset="0"/>
              </a:rPr>
              <a:t>và</a:t>
            </a:r>
            <a:r>
              <a:rPr lang="en-US" sz="2000" dirty="0">
                <a:latin typeface="Arial" pitchFamily="34" charset="0"/>
                <a:cs typeface="Arial" pitchFamily="34" charset="0"/>
              </a:rPr>
              <a:t> </a:t>
            </a:r>
            <a:r>
              <a:rPr lang="en-US" sz="2000" dirty="0" err="1">
                <a:latin typeface="Arial" pitchFamily="34" charset="0"/>
                <a:cs typeface="Arial" pitchFamily="34" charset="0"/>
              </a:rPr>
              <a:t>sau</a:t>
            </a:r>
            <a:r>
              <a:rPr lang="en-US" sz="2000" dirty="0">
                <a:latin typeface="Arial" pitchFamily="34" charset="0"/>
                <a:cs typeface="Arial" pitchFamily="34" charset="0"/>
              </a:rPr>
              <a:t> </a:t>
            </a:r>
            <a:r>
              <a:rPr lang="en-US" sz="2000" dirty="0" err="1">
                <a:latin typeface="Arial" pitchFamily="34" charset="0"/>
                <a:cs typeface="Arial" pitchFamily="34" charset="0"/>
              </a:rPr>
              <a:t>đó</a:t>
            </a:r>
            <a:r>
              <a:rPr lang="en-US" sz="2000" dirty="0">
                <a:latin typeface="Arial" pitchFamily="34" charset="0"/>
                <a:cs typeface="Arial" pitchFamily="34" charset="0"/>
              </a:rPr>
              <a:t> </a:t>
            </a:r>
            <a:r>
              <a:rPr lang="en-US" sz="2000" dirty="0" err="1">
                <a:latin typeface="Arial" pitchFamily="34" charset="0"/>
                <a:cs typeface="Arial" pitchFamily="34" charset="0"/>
              </a:rPr>
              <a:t>đưa</a:t>
            </a:r>
            <a:r>
              <a:rPr lang="en-US" sz="2000" dirty="0">
                <a:latin typeface="Arial" pitchFamily="34" charset="0"/>
                <a:cs typeface="Arial" pitchFamily="34" charset="0"/>
              </a:rPr>
              <a:t> </a:t>
            </a:r>
            <a:r>
              <a:rPr lang="en-US" sz="2000" dirty="0" err="1">
                <a:latin typeface="Arial" pitchFamily="34" charset="0"/>
                <a:cs typeface="Arial" pitchFamily="34" charset="0"/>
              </a:rPr>
              <a:t>về</a:t>
            </a:r>
            <a:r>
              <a:rPr lang="en-US" sz="2000" dirty="0">
                <a:latin typeface="Arial" pitchFamily="34" charset="0"/>
                <a:cs typeface="Arial" pitchFamily="34" charset="0"/>
              </a:rPr>
              <a:t> </a:t>
            </a:r>
            <a:r>
              <a:rPr lang="en-US" sz="2000" dirty="0" err="1">
                <a:latin typeface="Arial" pitchFamily="34" charset="0"/>
                <a:cs typeface="Arial" pitchFamily="34" charset="0"/>
              </a:rPr>
              <a:t>giá</a:t>
            </a:r>
            <a:r>
              <a:rPr lang="en-US" sz="2000" dirty="0">
                <a:latin typeface="Arial" pitchFamily="34" charset="0"/>
                <a:cs typeface="Arial" pitchFamily="34" charset="0"/>
              </a:rPr>
              <a:t> </a:t>
            </a:r>
            <a:r>
              <a:rPr lang="en-US" sz="2000" dirty="0" err="1">
                <a:latin typeface="Arial" pitchFamily="34" charset="0"/>
                <a:cs typeface="Arial" pitchFamily="34" charset="0"/>
              </a:rPr>
              <a:t>trị</a:t>
            </a:r>
            <a:r>
              <a:rPr lang="en-US" sz="2000" dirty="0">
                <a:latin typeface="Arial" pitchFamily="34" charset="0"/>
                <a:cs typeface="Arial" pitchFamily="34" charset="0"/>
              </a:rPr>
              <a:t> </a:t>
            </a:r>
            <a:r>
              <a:rPr lang="en-US" sz="2000" dirty="0" err="1">
                <a:latin typeface="Arial" pitchFamily="34" charset="0"/>
                <a:cs typeface="Arial" pitchFamily="34" charset="0"/>
              </a:rPr>
              <a:t>bình</a:t>
            </a:r>
            <a:r>
              <a:rPr lang="en-US" sz="2000" dirty="0">
                <a:latin typeface="Arial" pitchFamily="34" charset="0"/>
                <a:cs typeface="Arial" pitchFamily="34" charset="0"/>
              </a:rPr>
              <a:t> </a:t>
            </a:r>
            <a:r>
              <a:rPr lang="en-US" sz="2000" dirty="0" err="1" smtClean="0">
                <a:latin typeface="Arial" pitchFamily="34" charset="0"/>
                <a:cs typeface="Arial" pitchFamily="34" charset="0"/>
              </a:rPr>
              <a:t>thường</a:t>
            </a:r>
            <a:r>
              <a:rPr lang="en-US" sz="2000" dirty="0" smtClean="0">
                <a:latin typeface="Arial" pitchFamily="34" charset="0"/>
                <a:cs typeface="Arial" pitchFamily="34" charset="0"/>
              </a:rPr>
              <a:t> </a:t>
            </a:r>
            <a:r>
              <a:rPr lang="en-US" sz="2000" dirty="0" err="1">
                <a:latin typeface="Arial" pitchFamily="34" charset="0"/>
                <a:cs typeface="Arial" pitchFamily="34" charset="0"/>
              </a:rPr>
              <a:t>cho</a:t>
            </a:r>
            <a:r>
              <a:rPr lang="en-US" sz="2000" dirty="0">
                <a:latin typeface="Arial" pitchFamily="34" charset="0"/>
                <a:cs typeface="Arial" pitchFamily="34" charset="0"/>
              </a:rPr>
              <a:t> </a:t>
            </a:r>
            <a:r>
              <a:rPr lang="en-US" sz="2000" dirty="0" err="1">
                <a:latin typeface="Arial" pitchFamily="34" charset="0"/>
                <a:cs typeface="Arial" pitchFamily="34" charset="0"/>
              </a:rPr>
              <a:t>mỗi</a:t>
            </a:r>
            <a:r>
              <a:rPr lang="en-US" sz="2000" dirty="0">
                <a:latin typeface="Arial" pitchFamily="34" charset="0"/>
                <a:cs typeface="Arial" pitchFamily="34" charset="0"/>
              </a:rPr>
              <a:t> </a:t>
            </a:r>
            <a:r>
              <a:rPr lang="en-US" sz="2000" dirty="0" err="1">
                <a:latin typeface="Arial" pitchFamily="34" charset="0"/>
                <a:cs typeface="Arial" pitchFamily="34" charset="0"/>
              </a:rPr>
              <a:t>đơn</a:t>
            </a:r>
            <a:r>
              <a:rPr lang="en-US" sz="2000" dirty="0">
                <a:latin typeface="Arial" pitchFamily="34" charset="0"/>
                <a:cs typeface="Arial" pitchFamily="34" charset="0"/>
              </a:rPr>
              <a:t> </a:t>
            </a:r>
            <a:r>
              <a:rPr lang="en-US" sz="2000" dirty="0" err="1">
                <a:latin typeface="Arial" pitchFamily="34" charset="0"/>
                <a:cs typeface="Arial" pitchFamily="34" charset="0"/>
              </a:rPr>
              <a:t>vị</a:t>
            </a:r>
            <a:r>
              <a:rPr lang="en-US" sz="2000" dirty="0">
                <a:latin typeface="Arial" pitchFamily="34" charset="0"/>
                <a:cs typeface="Arial" pitchFamily="34" charset="0"/>
              </a:rPr>
              <a:t> </a:t>
            </a:r>
            <a:r>
              <a:rPr lang="en-US" sz="2000" dirty="0" err="1">
                <a:latin typeface="Arial" pitchFamily="34" charset="0"/>
                <a:cs typeface="Arial" pitchFamily="34" charset="0"/>
              </a:rPr>
              <a:t>chiều</a:t>
            </a:r>
            <a:r>
              <a:rPr lang="en-US" sz="2000" dirty="0">
                <a:latin typeface="Arial" pitchFamily="34" charset="0"/>
                <a:cs typeface="Arial" pitchFamily="34" charset="0"/>
              </a:rPr>
              <a:t> </a:t>
            </a:r>
            <a:r>
              <a:rPr lang="en-US" sz="2000" dirty="0" err="1">
                <a:latin typeface="Arial" pitchFamily="34" charset="0"/>
                <a:cs typeface="Arial" pitchFamily="34" charset="0"/>
              </a:rPr>
              <a:t>dài</a:t>
            </a:r>
            <a:r>
              <a:rPr lang="en-US" sz="2000" dirty="0">
                <a:latin typeface="Arial" pitchFamily="34" charset="0"/>
                <a:cs typeface="Arial" pitchFamily="34" charset="0"/>
              </a:rPr>
              <a:t>. </a:t>
            </a:r>
            <a:r>
              <a:rPr lang="en-US" sz="2000" dirty="0" err="1">
                <a:latin typeface="Arial" pitchFamily="34" charset="0"/>
                <a:cs typeface="Arial" pitchFamily="34" charset="0"/>
              </a:rPr>
              <a:t>Điều</a:t>
            </a:r>
            <a:r>
              <a:rPr lang="en-US" sz="2000" dirty="0">
                <a:latin typeface="Arial" pitchFamily="34" charset="0"/>
                <a:cs typeface="Arial" pitchFamily="34" charset="0"/>
              </a:rPr>
              <a:t> </a:t>
            </a:r>
            <a:r>
              <a:rPr lang="en-US" sz="2000" dirty="0" err="1">
                <a:latin typeface="Arial" pitchFamily="34" charset="0"/>
                <a:cs typeface="Arial" pitchFamily="34" charset="0"/>
              </a:rPr>
              <a:t>này</a:t>
            </a:r>
            <a:r>
              <a:rPr lang="en-US" sz="2000" dirty="0">
                <a:latin typeface="Arial" pitchFamily="34" charset="0"/>
                <a:cs typeface="Arial" pitchFamily="34" charset="0"/>
              </a:rPr>
              <a:t> </a:t>
            </a:r>
            <a:r>
              <a:rPr lang="en-US" sz="2000" dirty="0" err="1">
                <a:latin typeface="Arial" pitchFamily="34" charset="0"/>
                <a:cs typeface="Arial" pitchFamily="34" charset="0"/>
              </a:rPr>
              <a:t>có</a:t>
            </a:r>
            <a:r>
              <a:rPr lang="en-US" sz="2000" dirty="0">
                <a:latin typeface="Arial" pitchFamily="34" charset="0"/>
                <a:cs typeface="Arial" pitchFamily="34" charset="0"/>
              </a:rPr>
              <a:t> </a:t>
            </a:r>
            <a:r>
              <a:rPr lang="en-US" sz="2000" dirty="0" err="1">
                <a:latin typeface="Arial" pitchFamily="34" charset="0"/>
                <a:cs typeface="Arial" pitchFamily="34" charset="0"/>
              </a:rPr>
              <a:t>nghĩa</a:t>
            </a:r>
            <a:r>
              <a:rPr lang="en-US" sz="2000" dirty="0">
                <a:latin typeface="Arial" pitchFamily="34" charset="0"/>
                <a:cs typeface="Arial" pitchFamily="34" charset="0"/>
              </a:rPr>
              <a:t> </a:t>
            </a:r>
            <a:r>
              <a:rPr lang="en-US" sz="2000" dirty="0" err="1">
                <a:latin typeface="Arial" pitchFamily="34" charset="0"/>
                <a:cs typeface="Arial" pitchFamily="34" charset="0"/>
              </a:rPr>
              <a:t>là</a:t>
            </a:r>
            <a:r>
              <a:rPr lang="en-US" sz="2000" dirty="0">
                <a:latin typeface="Arial" pitchFamily="34" charset="0"/>
                <a:cs typeface="Arial" pitchFamily="34" charset="0"/>
              </a:rPr>
              <a:t> </a:t>
            </a:r>
            <a:r>
              <a:rPr lang="en-US" sz="2000" dirty="0" err="1">
                <a:latin typeface="Arial" pitchFamily="34" charset="0"/>
                <a:cs typeface="Arial" pitchFamily="34" charset="0"/>
              </a:rPr>
              <a:t>sự</a:t>
            </a:r>
            <a:r>
              <a:rPr lang="en-US" sz="2000" dirty="0">
                <a:latin typeface="Arial" pitchFamily="34" charset="0"/>
                <a:cs typeface="Arial" pitchFamily="34" charset="0"/>
              </a:rPr>
              <a:t> </a:t>
            </a:r>
            <a:r>
              <a:rPr lang="en-US" sz="2000" dirty="0" err="1">
                <a:latin typeface="Arial" pitchFamily="34" charset="0"/>
                <a:cs typeface="Arial" pitchFamily="34" charset="0"/>
              </a:rPr>
              <a:t>phù</a:t>
            </a:r>
            <a:r>
              <a:rPr lang="en-US" sz="2000" dirty="0">
                <a:latin typeface="Arial" pitchFamily="34" charset="0"/>
                <a:cs typeface="Arial" pitchFamily="34" charset="0"/>
              </a:rPr>
              <a:t> </a:t>
            </a:r>
            <a:r>
              <a:rPr lang="en-US" sz="2000" dirty="0" err="1">
                <a:latin typeface="Arial" pitchFamily="34" charset="0"/>
                <a:cs typeface="Arial" pitchFamily="34" charset="0"/>
              </a:rPr>
              <a:t>hợp</a:t>
            </a:r>
            <a:r>
              <a:rPr lang="en-US" sz="2000" dirty="0">
                <a:latin typeface="Arial" pitchFamily="34" charset="0"/>
                <a:cs typeface="Arial" pitchFamily="34" charset="0"/>
              </a:rPr>
              <a:t> </a:t>
            </a:r>
            <a:r>
              <a:rPr lang="en-US" sz="2000" dirty="0" err="1">
                <a:latin typeface="Arial" pitchFamily="34" charset="0"/>
                <a:cs typeface="Arial" pitchFamily="34" charset="0"/>
              </a:rPr>
              <a:t>với</a:t>
            </a:r>
            <a:r>
              <a:rPr lang="en-US" sz="2000" dirty="0">
                <a:latin typeface="Arial" pitchFamily="34" charset="0"/>
                <a:cs typeface="Arial" pitchFamily="34" charset="0"/>
              </a:rPr>
              <a:t> </a:t>
            </a:r>
            <a:r>
              <a:rPr lang="en-US" sz="2000" dirty="0" err="1">
                <a:latin typeface="Arial" pitchFamily="34" charset="0"/>
                <a:cs typeface="Arial" pitchFamily="34" charset="0"/>
              </a:rPr>
              <a:t>độ</a:t>
            </a:r>
            <a:r>
              <a:rPr lang="en-US" sz="2000" dirty="0">
                <a:latin typeface="Arial" pitchFamily="34" charset="0"/>
                <a:cs typeface="Arial" pitchFamily="34" charset="0"/>
              </a:rPr>
              <a:t> </a:t>
            </a:r>
            <a:r>
              <a:rPr lang="en-US" sz="2000" dirty="0" err="1">
                <a:latin typeface="Arial" pitchFamily="34" charset="0"/>
                <a:cs typeface="Arial" pitchFamily="34" charset="0"/>
              </a:rPr>
              <a:t>lớn</a:t>
            </a:r>
            <a:r>
              <a:rPr lang="en-US" sz="2000" dirty="0">
                <a:latin typeface="Arial" pitchFamily="34" charset="0"/>
                <a:cs typeface="Arial" pitchFamily="34" charset="0"/>
              </a:rPr>
              <a:t> </a:t>
            </a:r>
            <a:r>
              <a:rPr lang="en-US" sz="2000" dirty="0" err="1">
                <a:latin typeface="Arial" pitchFamily="34" charset="0"/>
                <a:cs typeface="Arial" pitchFamily="34" charset="0"/>
              </a:rPr>
              <a:t>cho</a:t>
            </a:r>
            <a:r>
              <a:rPr lang="en-US" sz="2000" dirty="0">
                <a:latin typeface="Arial" pitchFamily="34" charset="0"/>
                <a:cs typeface="Arial" pitchFamily="34" charset="0"/>
              </a:rPr>
              <a:t> gradient </a:t>
            </a:r>
            <a:r>
              <a:rPr lang="en-US" sz="2000" dirty="0" err="1">
                <a:latin typeface="Arial" pitchFamily="34" charset="0"/>
                <a:cs typeface="Arial" pitchFamily="34" charset="0"/>
              </a:rPr>
              <a:t>không</a:t>
            </a:r>
            <a:r>
              <a:rPr lang="en-US" sz="2000" dirty="0">
                <a:latin typeface="Arial" pitchFamily="34" charset="0"/>
                <a:cs typeface="Arial" pitchFamily="34" charset="0"/>
              </a:rPr>
              <a:t> </a:t>
            </a:r>
            <a:r>
              <a:rPr lang="en-US" sz="2000" dirty="0" err="1">
                <a:latin typeface="Arial" pitchFamily="34" charset="0"/>
                <a:cs typeface="Arial" pitchFamily="34" charset="0"/>
              </a:rPr>
              <a:t>còn</a:t>
            </a:r>
            <a:r>
              <a:rPr lang="en-US" sz="2000" dirty="0">
                <a:latin typeface="Arial" pitchFamily="34" charset="0"/>
                <a:cs typeface="Arial" pitchFamily="34" charset="0"/>
              </a:rPr>
              <a:t> </a:t>
            </a:r>
            <a:r>
              <a:rPr lang="en-US" sz="2000" dirty="0" err="1">
                <a:latin typeface="Arial" pitchFamily="34" charset="0"/>
                <a:cs typeface="Arial" pitchFamily="34" charset="0"/>
              </a:rPr>
              <a:t>là</a:t>
            </a:r>
            <a:r>
              <a:rPr lang="en-US" sz="2000" dirty="0">
                <a:latin typeface="Arial" pitchFamily="34" charset="0"/>
                <a:cs typeface="Arial" pitchFamily="34" charset="0"/>
              </a:rPr>
              <a:t> </a:t>
            </a:r>
            <a:r>
              <a:rPr lang="en-US" sz="2000" dirty="0" err="1">
                <a:latin typeface="Arial" pitchFamily="34" charset="0"/>
                <a:cs typeface="Arial" pitchFamily="34" charset="0"/>
              </a:rPr>
              <a:t>quan</a:t>
            </a:r>
            <a:r>
              <a:rPr lang="en-US" sz="2000" dirty="0">
                <a:latin typeface="Arial" pitchFamily="34" charset="0"/>
                <a:cs typeface="Arial" pitchFamily="34" charset="0"/>
              </a:rPr>
              <a:t> </a:t>
            </a:r>
            <a:r>
              <a:rPr lang="en-US" sz="2000" dirty="0" err="1">
                <a:latin typeface="Arial" pitchFamily="34" charset="0"/>
                <a:cs typeface="Arial" pitchFamily="34" charset="0"/>
              </a:rPr>
              <a:t>trọng</a:t>
            </a:r>
            <a:r>
              <a:rPr lang="en-US" sz="2000" dirty="0">
                <a:latin typeface="Arial" pitchFamily="34" charset="0"/>
                <a:cs typeface="Arial" pitchFamily="34" charset="0"/>
              </a:rPr>
              <a:t> </a:t>
            </a:r>
            <a:r>
              <a:rPr lang="en-US" sz="2000" dirty="0" err="1">
                <a:latin typeface="Arial" pitchFamily="34" charset="0"/>
                <a:cs typeface="Arial" pitchFamily="34" charset="0"/>
              </a:rPr>
              <a:t>và</a:t>
            </a:r>
            <a:r>
              <a:rPr lang="en-US" sz="2000" dirty="0">
                <a:latin typeface="Arial" pitchFamily="34" charset="0"/>
                <a:cs typeface="Arial" pitchFamily="34" charset="0"/>
              </a:rPr>
              <a:t> </a:t>
            </a:r>
            <a:r>
              <a:rPr lang="en-US" sz="2000" dirty="0" err="1">
                <a:latin typeface="Arial" pitchFamily="34" charset="0"/>
                <a:cs typeface="Arial" pitchFamily="34" charset="0"/>
              </a:rPr>
              <a:t>sự</a:t>
            </a:r>
            <a:r>
              <a:rPr lang="en-US" sz="2000" dirty="0">
                <a:latin typeface="Arial" pitchFamily="34" charset="0"/>
                <a:cs typeface="Arial" pitchFamily="34" charset="0"/>
              </a:rPr>
              <a:t> </a:t>
            </a:r>
            <a:r>
              <a:rPr lang="en-US" sz="2000" dirty="0" err="1">
                <a:latin typeface="Arial" pitchFamily="34" charset="0"/>
                <a:cs typeface="Arial" pitchFamily="34" charset="0"/>
              </a:rPr>
              <a:t>phân</a:t>
            </a:r>
            <a:r>
              <a:rPr lang="en-US" sz="2000" dirty="0">
                <a:latin typeface="Arial" pitchFamily="34" charset="0"/>
                <a:cs typeface="Arial" pitchFamily="34" charset="0"/>
              </a:rPr>
              <a:t> </a:t>
            </a:r>
            <a:r>
              <a:rPr lang="en-US" sz="2000" dirty="0" err="1">
                <a:latin typeface="Arial" pitchFamily="34" charset="0"/>
                <a:cs typeface="Arial" pitchFamily="34" charset="0"/>
              </a:rPr>
              <a:t>bố</a:t>
            </a:r>
            <a:r>
              <a:rPr lang="en-US" sz="2000" dirty="0">
                <a:latin typeface="Arial" pitchFamily="34" charset="0"/>
                <a:cs typeface="Arial" pitchFamily="34" charset="0"/>
              </a:rPr>
              <a:t> </a:t>
            </a:r>
            <a:r>
              <a:rPr lang="en-US" sz="2000" dirty="0" err="1">
                <a:latin typeface="Arial" pitchFamily="34" charset="0"/>
                <a:cs typeface="Arial" pitchFamily="34" charset="0"/>
              </a:rPr>
              <a:t>các</a:t>
            </a:r>
            <a:r>
              <a:rPr lang="en-US" sz="2000" dirty="0">
                <a:latin typeface="Arial" pitchFamily="34" charset="0"/>
                <a:cs typeface="Arial" pitchFamily="34" charset="0"/>
              </a:rPr>
              <a:t> </a:t>
            </a:r>
            <a:r>
              <a:rPr lang="en-US" sz="2000" dirty="0" err="1">
                <a:latin typeface="Arial" pitchFamily="34" charset="0"/>
                <a:cs typeface="Arial" pitchFamily="34" charset="0"/>
              </a:rPr>
              <a:t>hướng</a:t>
            </a:r>
            <a:r>
              <a:rPr lang="en-US" sz="2000" dirty="0">
                <a:latin typeface="Arial" pitchFamily="34" charset="0"/>
                <a:cs typeface="Arial" pitchFamily="34" charset="0"/>
              </a:rPr>
              <a:t> </a:t>
            </a:r>
            <a:r>
              <a:rPr lang="en-US" sz="2000" dirty="0" err="1">
                <a:latin typeface="Arial" pitchFamily="34" charset="0"/>
                <a:cs typeface="Arial" pitchFamily="34" charset="0"/>
              </a:rPr>
              <a:t>có</a:t>
            </a:r>
            <a:r>
              <a:rPr lang="en-US" sz="2000" dirty="0">
                <a:latin typeface="Arial" pitchFamily="34" charset="0"/>
                <a:cs typeface="Arial" pitchFamily="34" charset="0"/>
              </a:rPr>
              <a:t> </a:t>
            </a:r>
            <a:r>
              <a:rPr lang="en-US" sz="2000" dirty="0" err="1">
                <a:latin typeface="Arial" pitchFamily="34" charset="0"/>
                <a:cs typeface="Arial" pitchFamily="34" charset="0"/>
              </a:rPr>
              <a:t>trọng</a:t>
            </a:r>
            <a:r>
              <a:rPr lang="en-US" sz="2000" dirty="0">
                <a:latin typeface="Arial" pitchFamily="34" charset="0"/>
                <a:cs typeface="Arial" pitchFamily="34" charset="0"/>
              </a:rPr>
              <a:t> </a:t>
            </a:r>
            <a:r>
              <a:rPr lang="en-US" sz="2000" dirty="0" err="1">
                <a:latin typeface="Arial" pitchFamily="34" charset="0"/>
                <a:cs typeface="Arial" pitchFamily="34" charset="0"/>
              </a:rPr>
              <a:t>tâm</a:t>
            </a:r>
            <a:r>
              <a:rPr lang="en-US" sz="2000" dirty="0">
                <a:latin typeface="Arial" pitchFamily="34" charset="0"/>
                <a:cs typeface="Arial" pitchFamily="34" charset="0"/>
              </a:rPr>
              <a:t> </a:t>
            </a:r>
            <a:r>
              <a:rPr lang="en-US" sz="2000" dirty="0" err="1">
                <a:latin typeface="Arial" pitchFamily="34" charset="0"/>
                <a:cs typeface="Arial" pitchFamily="34" charset="0"/>
              </a:rPr>
              <a:t>hơn</a:t>
            </a:r>
            <a:r>
              <a:rPr lang="en-US" sz="2000" dirty="0">
                <a:latin typeface="Arial" pitchFamily="34" charset="0"/>
                <a:cs typeface="Arial" pitchFamily="34" charset="0"/>
              </a:rPr>
              <a:t>. </a:t>
            </a:r>
            <a:r>
              <a:rPr lang="en-US" sz="2000" dirty="0" err="1">
                <a:latin typeface="Arial" pitchFamily="34" charset="0"/>
                <a:cs typeface="Arial" pitchFamily="34" charset="0"/>
              </a:rPr>
              <a:t>Giá</a:t>
            </a:r>
            <a:r>
              <a:rPr lang="en-US" sz="2000" dirty="0">
                <a:latin typeface="Arial" pitchFamily="34" charset="0"/>
                <a:cs typeface="Arial" pitchFamily="34" charset="0"/>
              </a:rPr>
              <a:t> </a:t>
            </a:r>
            <a:r>
              <a:rPr lang="en-US" sz="2000" dirty="0" err="1">
                <a:latin typeface="Arial" pitchFamily="34" charset="0"/>
                <a:cs typeface="Arial" pitchFamily="34" charset="0"/>
              </a:rPr>
              <a:t>trị</a:t>
            </a:r>
            <a:r>
              <a:rPr lang="en-US" sz="2000" dirty="0">
                <a:latin typeface="Arial" pitchFamily="34" charset="0"/>
                <a:cs typeface="Arial" pitchFamily="34" charset="0"/>
              </a:rPr>
              <a:t> </a:t>
            </a:r>
            <a:r>
              <a:rPr lang="en-US" sz="2000" dirty="0" err="1">
                <a:latin typeface="Arial" pitchFamily="34" charset="0"/>
                <a:cs typeface="Arial" pitchFamily="34" charset="0"/>
              </a:rPr>
              <a:t>của</a:t>
            </a:r>
            <a:r>
              <a:rPr lang="en-US" sz="2000" dirty="0">
                <a:latin typeface="Arial" pitchFamily="34" charset="0"/>
                <a:cs typeface="Arial" pitchFamily="34" charset="0"/>
              </a:rPr>
              <a:t> 0.2 </a:t>
            </a:r>
            <a:r>
              <a:rPr lang="en-US" sz="2000" dirty="0" err="1" smtClean="0">
                <a:latin typeface="Arial" pitchFamily="34" charset="0"/>
                <a:cs typeface="Arial" pitchFamily="34" charset="0"/>
              </a:rPr>
              <a:t>được</a:t>
            </a:r>
            <a:r>
              <a:rPr lang="en-US" sz="2000" dirty="0" smtClean="0">
                <a:latin typeface="Arial" pitchFamily="34" charset="0"/>
                <a:cs typeface="Arial" pitchFamily="34" charset="0"/>
              </a:rPr>
              <a:t> </a:t>
            </a:r>
            <a:r>
              <a:rPr lang="en-US" sz="2000" dirty="0" err="1">
                <a:latin typeface="Arial" pitchFamily="34" charset="0"/>
                <a:cs typeface="Arial" pitchFamily="34" charset="0"/>
              </a:rPr>
              <a:t>xác</a:t>
            </a:r>
            <a:r>
              <a:rPr lang="en-US" sz="2000" dirty="0">
                <a:latin typeface="Arial" pitchFamily="34" charset="0"/>
                <a:cs typeface="Arial" pitchFamily="34" charset="0"/>
              </a:rPr>
              <a:t> </a:t>
            </a:r>
            <a:r>
              <a:rPr lang="en-US" sz="2000" dirty="0" err="1">
                <a:latin typeface="Arial" pitchFamily="34" charset="0"/>
                <a:cs typeface="Arial" pitchFamily="34" charset="0"/>
              </a:rPr>
              <a:t>định</a:t>
            </a:r>
            <a:r>
              <a:rPr lang="en-US" sz="2000" dirty="0">
                <a:latin typeface="Arial" pitchFamily="34" charset="0"/>
                <a:cs typeface="Arial" pitchFamily="34" charset="0"/>
              </a:rPr>
              <a:t> </a:t>
            </a:r>
            <a:r>
              <a:rPr lang="en-US" sz="2000" dirty="0" err="1">
                <a:latin typeface="Arial" pitchFamily="34" charset="0"/>
                <a:cs typeface="Arial" pitchFamily="34" charset="0"/>
              </a:rPr>
              <a:t>bằng</a:t>
            </a:r>
            <a:r>
              <a:rPr lang="en-US" sz="2000" dirty="0">
                <a:latin typeface="Arial" pitchFamily="34" charset="0"/>
                <a:cs typeface="Arial" pitchFamily="34" charset="0"/>
              </a:rPr>
              <a:t> </a:t>
            </a:r>
            <a:r>
              <a:rPr lang="en-US" sz="2000" dirty="0" err="1">
                <a:latin typeface="Arial" pitchFamily="34" charset="0"/>
                <a:cs typeface="Arial" pitchFamily="34" charset="0"/>
              </a:rPr>
              <a:t>thực</a:t>
            </a:r>
            <a:r>
              <a:rPr lang="en-US" sz="2000" dirty="0">
                <a:latin typeface="Arial" pitchFamily="34" charset="0"/>
                <a:cs typeface="Arial" pitchFamily="34" charset="0"/>
              </a:rPr>
              <a:t> </a:t>
            </a:r>
            <a:r>
              <a:rPr lang="en-US" sz="2000" dirty="0" err="1">
                <a:latin typeface="Arial" pitchFamily="34" charset="0"/>
                <a:cs typeface="Arial" pitchFamily="34" charset="0"/>
              </a:rPr>
              <a:t>nghiệm</a:t>
            </a:r>
            <a:r>
              <a:rPr lang="en-US" sz="2000" dirty="0">
                <a:latin typeface="Arial" pitchFamily="34" charset="0"/>
                <a:cs typeface="Arial" pitchFamily="34" charset="0"/>
              </a:rPr>
              <a:t> </a:t>
            </a:r>
            <a:r>
              <a:rPr lang="en-US" sz="2000" dirty="0" err="1">
                <a:latin typeface="Arial" pitchFamily="34" charset="0"/>
                <a:cs typeface="Arial" pitchFamily="34" charset="0"/>
              </a:rPr>
              <a:t>bằng</a:t>
            </a:r>
            <a:r>
              <a:rPr lang="en-US" sz="2000" dirty="0">
                <a:latin typeface="Arial" pitchFamily="34" charset="0"/>
                <a:cs typeface="Arial" pitchFamily="34" charset="0"/>
              </a:rPr>
              <a:t> </a:t>
            </a:r>
            <a:r>
              <a:rPr lang="en-US" sz="2000" dirty="0" err="1">
                <a:latin typeface="Arial" pitchFamily="34" charset="0"/>
                <a:cs typeface="Arial" pitchFamily="34" charset="0"/>
              </a:rPr>
              <a:t>cách</a:t>
            </a:r>
            <a:r>
              <a:rPr lang="en-US" sz="2000" dirty="0">
                <a:latin typeface="Arial" pitchFamily="34" charset="0"/>
                <a:cs typeface="Arial" pitchFamily="34" charset="0"/>
              </a:rPr>
              <a:t> </a:t>
            </a:r>
            <a:r>
              <a:rPr lang="en-US" sz="2000" dirty="0" err="1">
                <a:latin typeface="Arial" pitchFamily="34" charset="0"/>
                <a:cs typeface="Arial" pitchFamily="34" charset="0"/>
              </a:rPr>
              <a:t>sử</a:t>
            </a:r>
            <a:r>
              <a:rPr lang="en-US" sz="2000" dirty="0">
                <a:latin typeface="Arial" pitchFamily="34" charset="0"/>
                <a:cs typeface="Arial" pitchFamily="34" charset="0"/>
              </a:rPr>
              <a:t> </a:t>
            </a:r>
            <a:r>
              <a:rPr lang="en-US" sz="2000" dirty="0" err="1">
                <a:latin typeface="Arial" pitchFamily="34" charset="0"/>
                <a:cs typeface="Arial" pitchFamily="34" charset="0"/>
              </a:rPr>
              <a:t>dụng</a:t>
            </a:r>
            <a:r>
              <a:rPr lang="en-US" sz="2000" dirty="0">
                <a:latin typeface="Arial" pitchFamily="34" charset="0"/>
                <a:cs typeface="Arial" pitchFamily="34" charset="0"/>
              </a:rPr>
              <a:t> </a:t>
            </a:r>
            <a:r>
              <a:rPr lang="en-US" sz="2000" dirty="0" err="1">
                <a:latin typeface="Arial" pitchFamily="34" charset="0"/>
                <a:cs typeface="Arial" pitchFamily="34" charset="0"/>
              </a:rPr>
              <a:t>các</a:t>
            </a:r>
            <a:r>
              <a:rPr lang="en-US" sz="2000" dirty="0">
                <a:latin typeface="Arial" pitchFamily="34" charset="0"/>
                <a:cs typeface="Arial" pitchFamily="34" charset="0"/>
              </a:rPr>
              <a:t> </a:t>
            </a:r>
            <a:r>
              <a:rPr lang="en-US" sz="2000" dirty="0" err="1">
                <a:latin typeface="Arial" pitchFamily="34" charset="0"/>
                <a:cs typeface="Arial" pitchFamily="34" charset="0"/>
              </a:rPr>
              <a:t>hình</a:t>
            </a:r>
            <a:r>
              <a:rPr lang="en-US" sz="2000" dirty="0">
                <a:latin typeface="Arial" pitchFamily="34" charset="0"/>
                <a:cs typeface="Arial" pitchFamily="34" charset="0"/>
              </a:rPr>
              <a:t> </a:t>
            </a:r>
            <a:r>
              <a:rPr lang="en-US" sz="2000" dirty="0" err="1">
                <a:latin typeface="Arial" pitchFamily="34" charset="0"/>
                <a:cs typeface="Arial" pitchFamily="34" charset="0"/>
              </a:rPr>
              <a:t>ảnh</a:t>
            </a:r>
            <a:r>
              <a:rPr lang="en-US" sz="2000" dirty="0">
                <a:latin typeface="Arial" pitchFamily="34" charset="0"/>
                <a:cs typeface="Arial" pitchFamily="34" charset="0"/>
              </a:rPr>
              <a:t> </a:t>
            </a:r>
            <a:r>
              <a:rPr lang="en-US" sz="2000" dirty="0" err="1">
                <a:latin typeface="Arial" pitchFamily="34" charset="0"/>
                <a:cs typeface="Arial" pitchFamily="34" charset="0"/>
              </a:rPr>
              <a:t>có</a:t>
            </a:r>
            <a:r>
              <a:rPr lang="en-US" sz="2000" dirty="0">
                <a:latin typeface="Arial" pitchFamily="34" charset="0"/>
                <a:cs typeface="Arial" pitchFamily="34" charset="0"/>
              </a:rPr>
              <a:t> </a:t>
            </a:r>
            <a:r>
              <a:rPr lang="en-US" sz="2000" dirty="0" err="1">
                <a:latin typeface="Arial" pitchFamily="34" charset="0"/>
                <a:cs typeface="Arial" pitchFamily="34" charset="0"/>
              </a:rPr>
              <a:t>chứa</a:t>
            </a:r>
            <a:r>
              <a:rPr lang="en-US" sz="2000" dirty="0">
                <a:latin typeface="Arial" pitchFamily="34" charset="0"/>
                <a:cs typeface="Arial" pitchFamily="34" charset="0"/>
              </a:rPr>
              <a:t> </a:t>
            </a:r>
            <a:r>
              <a:rPr lang="en-US" sz="2000" dirty="0" err="1">
                <a:latin typeface="Arial" pitchFamily="34" charset="0"/>
                <a:cs typeface="Arial" pitchFamily="34" charset="0"/>
              </a:rPr>
              <a:t>sự</a:t>
            </a:r>
            <a:r>
              <a:rPr lang="en-US" sz="2000" dirty="0">
                <a:latin typeface="Arial" pitchFamily="34" charset="0"/>
                <a:cs typeface="Arial" pitchFamily="34" charset="0"/>
              </a:rPr>
              <a:t> </a:t>
            </a:r>
            <a:r>
              <a:rPr lang="en-US" sz="2000" dirty="0" err="1">
                <a:latin typeface="Arial" pitchFamily="34" charset="0"/>
                <a:cs typeface="Arial" pitchFamily="34" charset="0"/>
              </a:rPr>
              <a:t>chiếu</a:t>
            </a:r>
            <a:r>
              <a:rPr lang="en-US" sz="2000" dirty="0">
                <a:latin typeface="Arial" pitchFamily="34" charset="0"/>
                <a:cs typeface="Arial" pitchFamily="34" charset="0"/>
              </a:rPr>
              <a:t> </a:t>
            </a:r>
            <a:r>
              <a:rPr lang="en-US" sz="2000" dirty="0" err="1">
                <a:latin typeface="Arial" pitchFamily="34" charset="0"/>
                <a:cs typeface="Arial" pitchFamily="34" charset="0"/>
              </a:rPr>
              <a:t>sáng</a:t>
            </a:r>
            <a:r>
              <a:rPr lang="en-US" sz="2000" dirty="0">
                <a:latin typeface="Arial" pitchFamily="34" charset="0"/>
                <a:cs typeface="Arial" pitchFamily="34" charset="0"/>
              </a:rPr>
              <a:t> </a:t>
            </a:r>
            <a:r>
              <a:rPr lang="en-US" sz="2000" dirty="0" err="1">
                <a:latin typeface="Arial" pitchFamily="34" charset="0"/>
                <a:cs typeface="Arial" pitchFamily="34" charset="0"/>
              </a:rPr>
              <a:t>khác</a:t>
            </a:r>
            <a:r>
              <a:rPr lang="en-US" sz="2000" dirty="0">
                <a:latin typeface="Arial" pitchFamily="34" charset="0"/>
                <a:cs typeface="Arial" pitchFamily="34" charset="0"/>
              </a:rPr>
              <a:t> </a:t>
            </a:r>
            <a:r>
              <a:rPr lang="en-US" sz="2000" dirty="0" err="1">
                <a:latin typeface="Arial" pitchFamily="34" charset="0"/>
                <a:cs typeface="Arial" pitchFamily="34" charset="0"/>
              </a:rPr>
              <a:t>nhau</a:t>
            </a:r>
            <a:r>
              <a:rPr lang="en-US" sz="2000" dirty="0">
                <a:latin typeface="Arial" pitchFamily="34" charset="0"/>
                <a:cs typeface="Arial" pitchFamily="34" charset="0"/>
              </a:rPr>
              <a:t> </a:t>
            </a:r>
            <a:r>
              <a:rPr lang="en-US" sz="2000" dirty="0" err="1">
                <a:latin typeface="Arial" pitchFamily="34" charset="0"/>
                <a:cs typeface="Arial" pitchFamily="34" charset="0"/>
              </a:rPr>
              <a:t>đối</a:t>
            </a:r>
            <a:r>
              <a:rPr lang="en-US" sz="2000" dirty="0">
                <a:latin typeface="Arial" pitchFamily="34" charset="0"/>
                <a:cs typeface="Arial" pitchFamily="34" charset="0"/>
              </a:rPr>
              <a:t> </a:t>
            </a:r>
            <a:r>
              <a:rPr lang="en-US" sz="2000" dirty="0" err="1">
                <a:latin typeface="Arial" pitchFamily="34" charset="0"/>
                <a:cs typeface="Arial" pitchFamily="34" charset="0"/>
              </a:rPr>
              <a:t>với</a:t>
            </a:r>
            <a:r>
              <a:rPr lang="en-US" sz="2000" dirty="0">
                <a:latin typeface="Arial" pitchFamily="34" charset="0"/>
                <a:cs typeface="Arial" pitchFamily="34" charset="0"/>
              </a:rPr>
              <a:t> </a:t>
            </a:r>
            <a:r>
              <a:rPr lang="en-US" sz="2000" dirty="0" err="1">
                <a:latin typeface="Arial" pitchFamily="34" charset="0"/>
                <a:cs typeface="Arial" pitchFamily="34" charset="0"/>
              </a:rPr>
              <a:t>các</a:t>
            </a:r>
            <a:r>
              <a:rPr lang="en-US" sz="2000" dirty="0">
                <a:latin typeface="Arial" pitchFamily="34" charset="0"/>
                <a:cs typeface="Arial" pitchFamily="34" charset="0"/>
              </a:rPr>
              <a:t> </a:t>
            </a:r>
            <a:r>
              <a:rPr lang="en-US" sz="2000" dirty="0" err="1">
                <a:latin typeface="Arial" pitchFamily="34" charset="0"/>
                <a:cs typeface="Arial" pitchFamily="34" charset="0"/>
              </a:rPr>
              <a:t>đối</a:t>
            </a:r>
            <a:r>
              <a:rPr lang="en-US" sz="2000" dirty="0">
                <a:latin typeface="Arial" pitchFamily="34" charset="0"/>
                <a:cs typeface="Arial" pitchFamily="34" charset="0"/>
              </a:rPr>
              <a:t> </a:t>
            </a:r>
            <a:r>
              <a:rPr lang="en-US" sz="2000" dirty="0" err="1">
                <a:latin typeface="Arial" pitchFamily="34" charset="0"/>
                <a:cs typeface="Arial" pitchFamily="34" charset="0"/>
              </a:rPr>
              <a:t>tượng</a:t>
            </a:r>
            <a:r>
              <a:rPr lang="en-US" sz="2000" dirty="0">
                <a:latin typeface="Arial" pitchFamily="34" charset="0"/>
                <a:cs typeface="Arial" pitchFamily="34" charset="0"/>
              </a:rPr>
              <a:t> </a:t>
            </a:r>
            <a:r>
              <a:rPr lang="en-US" sz="2000" dirty="0" smtClean="0">
                <a:latin typeface="Arial" pitchFamily="34" charset="0"/>
                <a:cs typeface="Arial" pitchFamily="34" charset="0"/>
              </a:rPr>
              <a:t>3D.</a:t>
            </a:r>
            <a:r>
              <a:rPr lang="en-US" sz="2000" dirty="0">
                <a:latin typeface="Arial" pitchFamily="34" charset="0"/>
                <a:cs typeface="Arial" pitchFamily="34" charset="0"/>
              </a:rPr>
              <a:t> </a:t>
            </a:r>
          </a:p>
          <a:p>
            <a:pPr algn="just"/>
            <a:endParaRPr lang="en-US" sz="2000" dirty="0">
              <a:latin typeface="Arial" pitchFamily="34" charset="0"/>
              <a:cs typeface="Arial" pitchFamily="34" charset="0"/>
            </a:endParaRPr>
          </a:p>
        </p:txBody>
      </p:sp>
      <p:sp>
        <p:nvSpPr>
          <p:cNvPr id="4" name="Slide Number Placeholder 3"/>
          <p:cNvSpPr>
            <a:spLocks noGrp="1"/>
          </p:cNvSpPr>
          <p:nvPr>
            <p:ph type="sldNum" sz="quarter" idx="12"/>
          </p:nvPr>
        </p:nvSpPr>
        <p:spPr/>
        <p:txBody>
          <a:bodyPr/>
          <a:lstStyle/>
          <a:p>
            <a:fld id="{620FF715-CA4F-4DA1-B8BB-1FA164268FAD}" type="slidenum">
              <a:rPr lang="en-US" smtClean="0"/>
              <a:t>46</a:t>
            </a:fld>
            <a:endParaRPr lang="en-US"/>
          </a:p>
        </p:txBody>
      </p:sp>
    </p:spTree>
    <p:extLst>
      <p:ext uri="{BB962C8B-B14F-4D97-AF65-F5344CB8AC3E}">
        <p14:creationId xmlns:p14="http://schemas.microsoft.com/office/powerpoint/2010/main" val="427378584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0"/>
            <a:ext cx="7924800" cy="1143000"/>
          </a:xfrm>
        </p:spPr>
        <p:txBody>
          <a:bodyPr/>
          <a:lstStyle/>
          <a:p>
            <a:r>
              <a:rPr lang="en-US" dirty="0" err="1" smtClean="0">
                <a:solidFill>
                  <a:schemeClr val="bg1"/>
                </a:solidFill>
              </a:rPr>
              <a:t>Ứng</a:t>
            </a:r>
            <a:r>
              <a:rPr lang="en-US" dirty="0" smtClean="0">
                <a:solidFill>
                  <a:schemeClr val="bg1"/>
                </a:solidFill>
              </a:rPr>
              <a:t> </a:t>
            </a:r>
            <a:r>
              <a:rPr lang="en-US" dirty="0" err="1" smtClean="0">
                <a:solidFill>
                  <a:schemeClr val="bg1"/>
                </a:solidFill>
              </a:rPr>
              <a:t>dụng</a:t>
            </a:r>
            <a:r>
              <a:rPr lang="en-US" dirty="0" smtClean="0">
                <a:solidFill>
                  <a:schemeClr val="bg1"/>
                </a:solidFill>
              </a:rPr>
              <a:t> </a:t>
            </a:r>
            <a:r>
              <a:rPr lang="en-US" dirty="0" err="1" smtClean="0">
                <a:solidFill>
                  <a:schemeClr val="bg1"/>
                </a:solidFill>
              </a:rPr>
              <a:t>nhận</a:t>
            </a:r>
            <a:r>
              <a:rPr lang="en-US" dirty="0" smtClean="0">
                <a:solidFill>
                  <a:schemeClr val="bg1"/>
                </a:solidFill>
              </a:rPr>
              <a:t> </a:t>
            </a:r>
            <a:r>
              <a:rPr lang="en-US" dirty="0" err="1" smtClean="0">
                <a:solidFill>
                  <a:schemeClr val="bg1"/>
                </a:solidFill>
              </a:rPr>
              <a:t>dạng</a:t>
            </a:r>
            <a:r>
              <a:rPr lang="en-US" dirty="0" smtClean="0">
                <a:solidFill>
                  <a:schemeClr val="bg1"/>
                </a:solidFill>
              </a:rPr>
              <a:t> </a:t>
            </a:r>
            <a:r>
              <a:rPr lang="en-US" dirty="0" err="1" smtClean="0">
                <a:solidFill>
                  <a:schemeClr val="bg1"/>
                </a:solidFill>
              </a:rPr>
              <a:t>khuôn</a:t>
            </a:r>
            <a:r>
              <a:rPr lang="en-US" dirty="0" smtClean="0">
                <a:solidFill>
                  <a:schemeClr val="bg1"/>
                </a:solidFill>
              </a:rPr>
              <a:t> </a:t>
            </a:r>
            <a:r>
              <a:rPr lang="en-US" dirty="0" err="1" smtClean="0">
                <a:solidFill>
                  <a:schemeClr val="bg1"/>
                </a:solidFill>
              </a:rPr>
              <a:t>mặt</a:t>
            </a:r>
            <a:endParaRPr lang="en-US" dirty="0">
              <a:solidFill>
                <a:schemeClr val="bg1"/>
              </a:solidFill>
            </a:endParaRPr>
          </a:p>
        </p:txBody>
      </p:sp>
      <p:sp>
        <p:nvSpPr>
          <p:cNvPr id="3" name="Slide Number Placeholder 2"/>
          <p:cNvSpPr>
            <a:spLocks noGrp="1"/>
          </p:cNvSpPr>
          <p:nvPr>
            <p:ph type="sldNum" sz="quarter" idx="12"/>
          </p:nvPr>
        </p:nvSpPr>
        <p:spPr/>
        <p:txBody>
          <a:bodyPr/>
          <a:lstStyle/>
          <a:p>
            <a:fld id="{620FF715-CA4F-4DA1-B8BB-1FA164268FAD}" type="slidenum">
              <a:rPr lang="en-US" smtClean="0"/>
              <a:t>47</a:t>
            </a:fld>
            <a:endParaRPr lang="en-US"/>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86400" y="1295400"/>
            <a:ext cx="3448249" cy="5457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762000" y="1447800"/>
            <a:ext cx="4114800" cy="1569660"/>
          </a:xfrm>
          <a:prstGeom prst="rect">
            <a:avLst/>
          </a:prstGeom>
          <a:noFill/>
        </p:spPr>
        <p:txBody>
          <a:bodyPr wrap="square" rtlCol="0">
            <a:spAutoFit/>
          </a:bodyPr>
          <a:lstStyle/>
          <a:p>
            <a:pPr algn="just"/>
            <a:r>
              <a:rPr lang="en-US" sz="2400" dirty="0" err="1" smtClean="0">
                <a:latin typeface="Arial" pitchFamily="34" charset="0"/>
                <a:cs typeface="Arial" pitchFamily="34" charset="0"/>
              </a:rPr>
              <a:t>Traning</a:t>
            </a:r>
            <a:r>
              <a:rPr lang="en-US" sz="2400" dirty="0" smtClean="0">
                <a:latin typeface="Arial" pitchFamily="34" charset="0"/>
                <a:cs typeface="Arial" pitchFamily="34" charset="0"/>
              </a:rPr>
              <a:t>:</a:t>
            </a:r>
          </a:p>
          <a:p>
            <a:pPr algn="just"/>
            <a:r>
              <a:rPr lang="en-US" sz="2400" dirty="0">
                <a:latin typeface="Arial" pitchFamily="34" charset="0"/>
                <a:cs typeface="Arial" pitchFamily="34" charset="0"/>
              </a:rPr>
              <a:t> </a:t>
            </a:r>
            <a:r>
              <a:rPr lang="en-US" sz="2400" dirty="0" smtClean="0">
                <a:latin typeface="Arial" pitchFamily="34" charset="0"/>
                <a:cs typeface="Arial" pitchFamily="34" charset="0"/>
              </a:rPr>
              <a:t> - </a:t>
            </a:r>
            <a:r>
              <a:rPr lang="en-US" sz="2400" dirty="0" err="1" smtClean="0">
                <a:latin typeface="Arial" pitchFamily="34" charset="0"/>
                <a:cs typeface="Arial" pitchFamily="34" charset="0"/>
              </a:rPr>
              <a:t>Ngõ</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vào</a:t>
            </a:r>
            <a:r>
              <a:rPr lang="en-US" sz="2400" dirty="0" smtClean="0">
                <a:latin typeface="Arial" pitchFamily="34" charset="0"/>
                <a:cs typeface="Arial" pitchFamily="34" charset="0"/>
              </a:rPr>
              <a:t>: file data </a:t>
            </a:r>
            <a:r>
              <a:rPr lang="en-US" sz="2400" dirty="0" err="1" smtClean="0">
                <a:latin typeface="Arial" pitchFamily="34" charset="0"/>
                <a:cs typeface="Arial" pitchFamily="34" charset="0"/>
              </a:rPr>
              <a:t>ảnh</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khuôn</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mặt</a:t>
            </a:r>
            <a:r>
              <a:rPr lang="en-US" sz="2400" dirty="0" smtClean="0">
                <a:latin typeface="Arial" pitchFamily="34" charset="0"/>
                <a:cs typeface="Arial" pitchFamily="34" charset="0"/>
              </a:rPr>
              <a:t>.</a:t>
            </a:r>
          </a:p>
          <a:p>
            <a:pPr algn="just"/>
            <a:r>
              <a:rPr lang="en-US" sz="2400" dirty="0">
                <a:latin typeface="Arial" pitchFamily="34" charset="0"/>
                <a:cs typeface="Arial" pitchFamily="34" charset="0"/>
              </a:rPr>
              <a:t> </a:t>
            </a:r>
            <a:r>
              <a:rPr lang="en-US" sz="2400" dirty="0" smtClean="0">
                <a:latin typeface="Arial" pitchFamily="34" charset="0"/>
                <a:cs typeface="Arial" pitchFamily="34" charset="0"/>
              </a:rPr>
              <a:t> - </a:t>
            </a:r>
            <a:r>
              <a:rPr lang="en-US" sz="2400" dirty="0" err="1" smtClean="0">
                <a:latin typeface="Arial" pitchFamily="34" charset="0"/>
                <a:cs typeface="Arial" pitchFamily="34" charset="0"/>
              </a:rPr>
              <a:t>Ngõ</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ra</a:t>
            </a:r>
            <a:r>
              <a:rPr lang="en-US" sz="2400" dirty="0" smtClean="0">
                <a:latin typeface="Arial" pitchFamily="34" charset="0"/>
                <a:cs typeface="Arial" pitchFamily="34" charset="0"/>
              </a:rPr>
              <a:t>: file </a:t>
            </a:r>
            <a:r>
              <a:rPr lang="en-US" sz="2400" dirty="0" err="1" smtClean="0">
                <a:latin typeface="Arial" pitchFamily="34" charset="0"/>
                <a:cs typeface="Arial" pitchFamily="34" charset="0"/>
              </a:rPr>
              <a:t>data.mat</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chứa</a:t>
            </a:r>
            <a:r>
              <a:rPr lang="en-US" sz="2400" dirty="0" smtClean="0">
                <a:latin typeface="Arial" pitchFamily="34" charset="0"/>
                <a:cs typeface="Arial" pitchFamily="34" charset="0"/>
              </a:rPr>
              <a:t> </a:t>
            </a:r>
            <a:endParaRPr lang="en-US" sz="2400" dirty="0">
              <a:latin typeface="Arial" pitchFamily="34" charset="0"/>
              <a:cs typeface="Arial" pitchFamily="34" charset="0"/>
            </a:endParaRPr>
          </a:p>
        </p:txBody>
      </p:sp>
    </p:spTree>
    <p:extLst>
      <p:ext uri="{BB962C8B-B14F-4D97-AF65-F5344CB8AC3E}">
        <p14:creationId xmlns:p14="http://schemas.microsoft.com/office/powerpoint/2010/main" val="942646990"/>
      </p:ext>
    </p:extLst>
  </p:cSld>
  <p:clrMapOvr>
    <a:masterClrMapping/>
  </p:clrMapOvr>
  <p:transition spd="slow">
    <p:push dir="u"/>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0"/>
            <a:ext cx="7924800" cy="1143000"/>
          </a:xfrm>
        </p:spPr>
        <p:txBody>
          <a:bodyPr/>
          <a:lstStyle/>
          <a:p>
            <a:r>
              <a:rPr lang="en-US" dirty="0" err="1" smtClean="0">
                <a:solidFill>
                  <a:schemeClr val="bg1"/>
                </a:solidFill>
              </a:rPr>
              <a:t>Ứng</a:t>
            </a:r>
            <a:r>
              <a:rPr lang="en-US" dirty="0" smtClean="0">
                <a:solidFill>
                  <a:schemeClr val="bg1"/>
                </a:solidFill>
              </a:rPr>
              <a:t> </a:t>
            </a:r>
            <a:r>
              <a:rPr lang="en-US" dirty="0" err="1" smtClean="0">
                <a:solidFill>
                  <a:schemeClr val="bg1"/>
                </a:solidFill>
              </a:rPr>
              <a:t>dụng</a:t>
            </a:r>
            <a:r>
              <a:rPr lang="en-US" dirty="0" smtClean="0">
                <a:solidFill>
                  <a:schemeClr val="bg1"/>
                </a:solidFill>
              </a:rPr>
              <a:t> </a:t>
            </a:r>
            <a:r>
              <a:rPr lang="en-US" dirty="0" err="1" smtClean="0">
                <a:solidFill>
                  <a:schemeClr val="bg1"/>
                </a:solidFill>
              </a:rPr>
              <a:t>nhận</a:t>
            </a:r>
            <a:r>
              <a:rPr lang="en-US" dirty="0" smtClean="0">
                <a:solidFill>
                  <a:schemeClr val="bg1"/>
                </a:solidFill>
              </a:rPr>
              <a:t> </a:t>
            </a:r>
            <a:r>
              <a:rPr lang="en-US" dirty="0" err="1" smtClean="0">
                <a:solidFill>
                  <a:schemeClr val="bg1"/>
                </a:solidFill>
              </a:rPr>
              <a:t>dạng</a:t>
            </a:r>
            <a:r>
              <a:rPr lang="en-US" dirty="0" smtClean="0">
                <a:solidFill>
                  <a:schemeClr val="bg1"/>
                </a:solidFill>
              </a:rPr>
              <a:t> </a:t>
            </a:r>
            <a:r>
              <a:rPr lang="en-US" dirty="0" err="1" smtClean="0">
                <a:solidFill>
                  <a:schemeClr val="bg1"/>
                </a:solidFill>
              </a:rPr>
              <a:t>khuôn</a:t>
            </a:r>
            <a:r>
              <a:rPr lang="en-US" dirty="0" smtClean="0">
                <a:solidFill>
                  <a:schemeClr val="bg1"/>
                </a:solidFill>
              </a:rPr>
              <a:t> </a:t>
            </a:r>
            <a:r>
              <a:rPr lang="en-US" dirty="0" err="1" smtClean="0">
                <a:solidFill>
                  <a:schemeClr val="bg1"/>
                </a:solidFill>
              </a:rPr>
              <a:t>mặt</a:t>
            </a:r>
            <a:endParaRPr lang="en-US" dirty="0">
              <a:solidFill>
                <a:schemeClr val="bg1"/>
              </a:solidFill>
            </a:endParaRPr>
          </a:p>
        </p:txBody>
      </p:sp>
      <p:sp>
        <p:nvSpPr>
          <p:cNvPr id="3" name="Slide Number Placeholder 2"/>
          <p:cNvSpPr>
            <a:spLocks noGrp="1"/>
          </p:cNvSpPr>
          <p:nvPr>
            <p:ph type="sldNum" sz="quarter" idx="12"/>
          </p:nvPr>
        </p:nvSpPr>
        <p:spPr/>
        <p:txBody>
          <a:bodyPr/>
          <a:lstStyle/>
          <a:p>
            <a:fld id="{620FF715-CA4F-4DA1-B8BB-1FA164268FAD}" type="slidenum">
              <a:rPr lang="en-US" smtClean="0"/>
              <a:t>48</a:t>
            </a:fld>
            <a:endParaRPr lang="en-US"/>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38600" y="1252198"/>
            <a:ext cx="4933930" cy="5291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457200" y="1589443"/>
            <a:ext cx="3429000" cy="2308324"/>
          </a:xfrm>
          <a:prstGeom prst="rect">
            <a:avLst/>
          </a:prstGeom>
          <a:noFill/>
        </p:spPr>
        <p:txBody>
          <a:bodyPr wrap="square" rtlCol="0">
            <a:spAutoFit/>
          </a:bodyPr>
          <a:lstStyle/>
          <a:p>
            <a:pPr algn="just"/>
            <a:r>
              <a:rPr lang="en-US" sz="2400" dirty="0" err="1" smtClean="0">
                <a:latin typeface="Arial" pitchFamily="34" charset="0"/>
                <a:cs typeface="Arial" pitchFamily="34" charset="0"/>
              </a:rPr>
              <a:t>Nhận</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dạng</a:t>
            </a:r>
            <a:r>
              <a:rPr lang="en-US" sz="2400" dirty="0" smtClean="0">
                <a:latin typeface="Arial" pitchFamily="34" charset="0"/>
                <a:cs typeface="Arial" pitchFamily="34" charset="0"/>
              </a:rPr>
              <a:t>:</a:t>
            </a:r>
          </a:p>
          <a:p>
            <a:pPr algn="just"/>
            <a:r>
              <a:rPr lang="en-US" sz="2400" dirty="0">
                <a:latin typeface="Arial" pitchFamily="34" charset="0"/>
                <a:cs typeface="Arial" pitchFamily="34" charset="0"/>
              </a:rPr>
              <a:t> </a:t>
            </a:r>
            <a:r>
              <a:rPr lang="en-US" sz="2400" dirty="0" smtClean="0">
                <a:latin typeface="Arial" pitchFamily="34" charset="0"/>
                <a:cs typeface="Arial" pitchFamily="34" charset="0"/>
              </a:rPr>
              <a:t> - </a:t>
            </a:r>
            <a:r>
              <a:rPr lang="en-US" sz="2400" dirty="0" err="1" smtClean="0">
                <a:latin typeface="Arial" pitchFamily="34" charset="0"/>
                <a:cs typeface="Arial" pitchFamily="34" charset="0"/>
              </a:rPr>
              <a:t>Ngõ</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vào</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ảnh</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cần</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nhận</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dạng</a:t>
            </a:r>
            <a:r>
              <a:rPr lang="en-US" sz="2400" dirty="0" smtClean="0">
                <a:latin typeface="Arial" pitchFamily="34" charset="0"/>
                <a:cs typeface="Arial" pitchFamily="34" charset="0"/>
              </a:rPr>
              <a:t>.</a:t>
            </a:r>
          </a:p>
          <a:p>
            <a:pPr algn="just"/>
            <a:r>
              <a:rPr lang="en-US" sz="2400" dirty="0">
                <a:latin typeface="Arial" pitchFamily="34" charset="0"/>
                <a:cs typeface="Arial" pitchFamily="34" charset="0"/>
              </a:rPr>
              <a:t> </a:t>
            </a:r>
            <a:r>
              <a:rPr lang="en-US" sz="2400" dirty="0" smtClean="0">
                <a:latin typeface="Arial" pitchFamily="34" charset="0"/>
                <a:cs typeface="Arial" pitchFamily="34" charset="0"/>
              </a:rPr>
              <a:t> - </a:t>
            </a:r>
            <a:r>
              <a:rPr lang="en-US" sz="2400" dirty="0" err="1" smtClean="0">
                <a:latin typeface="Arial" pitchFamily="34" charset="0"/>
                <a:cs typeface="Arial" pitchFamily="34" charset="0"/>
              </a:rPr>
              <a:t>Ngõ</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ra</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tên</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người</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có</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trong</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ảnh</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ảnh</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tương</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ứng</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trong</a:t>
            </a:r>
            <a:r>
              <a:rPr lang="en-US" sz="2400" dirty="0" smtClean="0">
                <a:latin typeface="Arial" pitchFamily="34" charset="0"/>
                <a:cs typeface="Arial" pitchFamily="34" charset="0"/>
              </a:rPr>
              <a:t> database.</a:t>
            </a:r>
            <a:endParaRPr lang="en-US" sz="2400" dirty="0">
              <a:latin typeface="Arial" pitchFamily="34" charset="0"/>
              <a:cs typeface="Arial" pitchFamily="34" charset="0"/>
            </a:endParaRPr>
          </a:p>
        </p:txBody>
      </p:sp>
    </p:spTree>
    <p:extLst>
      <p:ext uri="{BB962C8B-B14F-4D97-AF65-F5344CB8AC3E}">
        <p14:creationId xmlns:p14="http://schemas.microsoft.com/office/powerpoint/2010/main" val="715392018"/>
      </p:ext>
    </p:extLst>
  </p:cSld>
  <p:clrMapOvr>
    <a:masterClrMapping/>
  </p:clrMapOvr>
  <p:transition spd="slow">
    <p:push dir="u"/>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0"/>
            <a:ext cx="7924800" cy="1143000"/>
          </a:xfrm>
        </p:spPr>
        <p:txBody>
          <a:bodyPr/>
          <a:lstStyle/>
          <a:p>
            <a:r>
              <a:rPr lang="en-US" dirty="0" err="1" smtClean="0">
                <a:solidFill>
                  <a:schemeClr val="bg1"/>
                </a:solidFill>
              </a:rPr>
              <a:t>Ứng</a:t>
            </a:r>
            <a:r>
              <a:rPr lang="en-US" dirty="0" smtClean="0">
                <a:solidFill>
                  <a:schemeClr val="bg1"/>
                </a:solidFill>
              </a:rPr>
              <a:t> </a:t>
            </a:r>
            <a:r>
              <a:rPr lang="en-US" dirty="0" err="1" smtClean="0">
                <a:solidFill>
                  <a:schemeClr val="bg1"/>
                </a:solidFill>
              </a:rPr>
              <a:t>dụng</a:t>
            </a:r>
            <a:r>
              <a:rPr lang="en-US" dirty="0" smtClean="0">
                <a:solidFill>
                  <a:schemeClr val="bg1"/>
                </a:solidFill>
              </a:rPr>
              <a:t> </a:t>
            </a:r>
            <a:r>
              <a:rPr lang="en-US" dirty="0" err="1" smtClean="0">
                <a:solidFill>
                  <a:schemeClr val="bg1"/>
                </a:solidFill>
              </a:rPr>
              <a:t>nhận</a:t>
            </a:r>
            <a:r>
              <a:rPr lang="en-US" dirty="0" smtClean="0">
                <a:solidFill>
                  <a:schemeClr val="bg1"/>
                </a:solidFill>
              </a:rPr>
              <a:t> </a:t>
            </a:r>
            <a:r>
              <a:rPr lang="en-US" dirty="0" err="1" smtClean="0">
                <a:solidFill>
                  <a:schemeClr val="bg1"/>
                </a:solidFill>
              </a:rPr>
              <a:t>dạng</a:t>
            </a:r>
            <a:r>
              <a:rPr lang="en-US" dirty="0" smtClean="0">
                <a:solidFill>
                  <a:schemeClr val="bg1"/>
                </a:solidFill>
              </a:rPr>
              <a:t> </a:t>
            </a:r>
            <a:r>
              <a:rPr lang="en-US" dirty="0" err="1" smtClean="0">
                <a:solidFill>
                  <a:schemeClr val="bg1"/>
                </a:solidFill>
              </a:rPr>
              <a:t>khuôn</a:t>
            </a:r>
            <a:r>
              <a:rPr lang="en-US" dirty="0" smtClean="0">
                <a:solidFill>
                  <a:schemeClr val="bg1"/>
                </a:solidFill>
              </a:rPr>
              <a:t> </a:t>
            </a:r>
            <a:r>
              <a:rPr lang="en-US" dirty="0" err="1" smtClean="0">
                <a:solidFill>
                  <a:schemeClr val="bg1"/>
                </a:solidFill>
              </a:rPr>
              <a:t>mặt</a:t>
            </a:r>
            <a:endParaRPr lang="en-US" dirty="0">
              <a:solidFill>
                <a:schemeClr val="bg1"/>
              </a:solidFill>
            </a:endParaRPr>
          </a:p>
        </p:txBody>
      </p:sp>
      <p:sp>
        <p:nvSpPr>
          <p:cNvPr id="3" name="Slide Number Placeholder 2"/>
          <p:cNvSpPr>
            <a:spLocks noGrp="1"/>
          </p:cNvSpPr>
          <p:nvPr>
            <p:ph type="sldNum" sz="quarter" idx="12"/>
          </p:nvPr>
        </p:nvSpPr>
        <p:spPr/>
        <p:txBody>
          <a:bodyPr/>
          <a:lstStyle/>
          <a:p>
            <a:fld id="{620FF715-CA4F-4DA1-B8BB-1FA164268FAD}" type="slidenum">
              <a:rPr lang="en-US" smtClean="0"/>
              <a:t>49</a:t>
            </a:fld>
            <a:endParaRPr lang="en-US"/>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1257299"/>
            <a:ext cx="6638925" cy="4387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1692990" y="5721421"/>
            <a:ext cx="6334125" cy="461665"/>
          </a:xfrm>
          <a:prstGeom prst="rect">
            <a:avLst/>
          </a:prstGeom>
          <a:noFill/>
        </p:spPr>
        <p:txBody>
          <a:bodyPr wrap="square" rtlCol="0">
            <a:spAutoFit/>
          </a:bodyPr>
          <a:lstStyle/>
          <a:p>
            <a:r>
              <a:rPr lang="en-US" sz="2400" dirty="0" smtClean="0">
                <a:latin typeface="Arial" pitchFamily="34" charset="0"/>
                <a:cs typeface="Arial" pitchFamily="34" charset="0"/>
              </a:rPr>
              <a:t>GUIDE </a:t>
            </a:r>
            <a:r>
              <a:rPr lang="en-US" sz="2400" dirty="0" err="1" smtClean="0">
                <a:latin typeface="Arial" pitchFamily="34" charset="0"/>
                <a:cs typeface="Arial" pitchFamily="34" charset="0"/>
              </a:rPr>
              <a:t>hệ</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thống</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nhận</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dạng</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của</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nhóm</a:t>
            </a:r>
            <a:endParaRPr lang="en-US" sz="2400" dirty="0">
              <a:latin typeface="Arial" pitchFamily="34" charset="0"/>
              <a:cs typeface="Arial" pitchFamily="34" charset="0"/>
            </a:endParaRPr>
          </a:p>
        </p:txBody>
      </p:sp>
    </p:spTree>
    <p:extLst>
      <p:ext uri="{BB962C8B-B14F-4D97-AF65-F5344CB8AC3E}">
        <p14:creationId xmlns:p14="http://schemas.microsoft.com/office/powerpoint/2010/main" val="2965074744"/>
      </p:ext>
    </p:extLst>
  </p:cSld>
  <p:clrMapOvr>
    <a:masterClrMapping/>
  </p:clrMapOvr>
  <p:transition spd="slow">
    <p:push dir="u"/>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0"/>
            <a:ext cx="7924800" cy="1143000"/>
          </a:xfrm>
        </p:spPr>
        <p:txBody>
          <a:bodyPr/>
          <a:lstStyle/>
          <a:p>
            <a:r>
              <a:rPr lang="en-US" dirty="0">
                <a:solidFill>
                  <a:schemeClr val="bg1"/>
                </a:solidFill>
              </a:rPr>
              <a:t>Scale-space </a:t>
            </a:r>
            <a:r>
              <a:rPr lang="en-US" dirty="0" err="1">
                <a:solidFill>
                  <a:schemeClr val="bg1"/>
                </a:solidFill>
              </a:rPr>
              <a:t>extrema</a:t>
            </a:r>
            <a:r>
              <a:rPr lang="en-US" dirty="0">
                <a:solidFill>
                  <a:schemeClr val="bg1"/>
                </a:solidFill>
              </a:rPr>
              <a:t> detection</a:t>
            </a:r>
          </a:p>
        </p:txBody>
      </p:sp>
      <p:sp>
        <p:nvSpPr>
          <p:cNvPr id="3" name="Rectangle 2"/>
          <p:cNvSpPr/>
          <p:nvPr/>
        </p:nvSpPr>
        <p:spPr>
          <a:xfrm>
            <a:off x="457200" y="1447800"/>
            <a:ext cx="7924800" cy="2677656"/>
          </a:xfrm>
          <a:prstGeom prst="rect">
            <a:avLst/>
          </a:prstGeom>
        </p:spPr>
        <p:txBody>
          <a:bodyPr wrap="square">
            <a:spAutoFit/>
          </a:bodyPr>
          <a:lstStyle/>
          <a:p>
            <a:pPr lvl="0" algn="just"/>
            <a:r>
              <a:rPr lang="en-US" sz="2800" dirty="0">
                <a:latin typeface="Arial" pitchFamily="34" charset="0"/>
                <a:cs typeface="Arial" pitchFamily="34" charset="0"/>
              </a:rPr>
              <a:t>Giai đoạn đầu tiên của tìm kiếm được tính trên tất cả các tỉ lệ và vị trí hình ảnh. Nó được thực hiện hiệu quả bằng cách sử dụng hàm DoG(Difference-of-Gaussian) để xác định các điểm quan tâm tiềm năng, đó là những điểm bất biến với các tỉ lệ và hướng.</a:t>
            </a:r>
          </a:p>
        </p:txBody>
      </p:sp>
      <p:sp>
        <p:nvSpPr>
          <p:cNvPr id="4" name="Slide Number Placeholder 3"/>
          <p:cNvSpPr>
            <a:spLocks noGrp="1"/>
          </p:cNvSpPr>
          <p:nvPr>
            <p:ph type="sldNum" sz="quarter" idx="12"/>
          </p:nvPr>
        </p:nvSpPr>
        <p:spPr/>
        <p:txBody>
          <a:bodyPr/>
          <a:lstStyle/>
          <a:p>
            <a:fld id="{620FF715-CA4F-4DA1-B8BB-1FA164268FAD}" type="slidenum">
              <a:rPr lang="en-US" smtClean="0"/>
              <a:t>5</a:t>
            </a:fld>
            <a:endParaRPr lang="en-US"/>
          </a:p>
        </p:txBody>
      </p:sp>
    </p:spTree>
    <p:extLst>
      <p:ext uri="{BB962C8B-B14F-4D97-AF65-F5344CB8AC3E}">
        <p14:creationId xmlns:p14="http://schemas.microsoft.com/office/powerpoint/2010/main" val="1392791578"/>
      </p:ext>
    </p:extLst>
  </p:cSld>
  <p:clrMapOvr>
    <a:masterClrMapping/>
  </p:clrMapOvr>
  <p:transition spd="slow">
    <p:push dir="u"/>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0"/>
            <a:ext cx="7924800" cy="1143000"/>
          </a:xfrm>
        </p:spPr>
        <p:txBody>
          <a:bodyPr/>
          <a:lstStyle/>
          <a:p>
            <a:r>
              <a:rPr lang="en-US" dirty="0" err="1" smtClean="0">
                <a:solidFill>
                  <a:schemeClr val="bg1"/>
                </a:solidFill>
              </a:rPr>
              <a:t>Ứng</a:t>
            </a:r>
            <a:r>
              <a:rPr lang="en-US" dirty="0" smtClean="0">
                <a:solidFill>
                  <a:schemeClr val="bg1"/>
                </a:solidFill>
              </a:rPr>
              <a:t> </a:t>
            </a:r>
            <a:r>
              <a:rPr lang="en-US" dirty="0" err="1" smtClean="0">
                <a:solidFill>
                  <a:schemeClr val="bg1"/>
                </a:solidFill>
              </a:rPr>
              <a:t>dụng</a:t>
            </a:r>
            <a:r>
              <a:rPr lang="en-US" dirty="0" smtClean="0">
                <a:solidFill>
                  <a:schemeClr val="bg1"/>
                </a:solidFill>
              </a:rPr>
              <a:t> </a:t>
            </a:r>
            <a:r>
              <a:rPr lang="en-US" dirty="0" err="1" smtClean="0">
                <a:solidFill>
                  <a:schemeClr val="bg1"/>
                </a:solidFill>
              </a:rPr>
              <a:t>nhận</a:t>
            </a:r>
            <a:r>
              <a:rPr lang="en-US" dirty="0" smtClean="0">
                <a:solidFill>
                  <a:schemeClr val="bg1"/>
                </a:solidFill>
              </a:rPr>
              <a:t> </a:t>
            </a:r>
            <a:r>
              <a:rPr lang="en-US" dirty="0" err="1" smtClean="0">
                <a:solidFill>
                  <a:schemeClr val="bg1"/>
                </a:solidFill>
              </a:rPr>
              <a:t>dạng</a:t>
            </a:r>
            <a:r>
              <a:rPr lang="en-US" dirty="0" smtClean="0">
                <a:solidFill>
                  <a:schemeClr val="bg1"/>
                </a:solidFill>
              </a:rPr>
              <a:t> </a:t>
            </a:r>
            <a:r>
              <a:rPr lang="en-US" dirty="0" err="1" smtClean="0">
                <a:solidFill>
                  <a:schemeClr val="bg1"/>
                </a:solidFill>
              </a:rPr>
              <a:t>khuôn</a:t>
            </a:r>
            <a:r>
              <a:rPr lang="en-US" dirty="0" smtClean="0">
                <a:solidFill>
                  <a:schemeClr val="bg1"/>
                </a:solidFill>
              </a:rPr>
              <a:t> </a:t>
            </a:r>
            <a:r>
              <a:rPr lang="en-US" dirty="0" err="1" smtClean="0">
                <a:solidFill>
                  <a:schemeClr val="bg1"/>
                </a:solidFill>
              </a:rPr>
              <a:t>mặt</a:t>
            </a:r>
            <a:endParaRPr lang="en-US" dirty="0">
              <a:solidFill>
                <a:schemeClr val="bg1"/>
              </a:solidFill>
            </a:endParaRPr>
          </a:p>
        </p:txBody>
      </p:sp>
      <p:sp>
        <p:nvSpPr>
          <p:cNvPr id="3" name="Slide Number Placeholder 2"/>
          <p:cNvSpPr>
            <a:spLocks noGrp="1"/>
          </p:cNvSpPr>
          <p:nvPr>
            <p:ph type="sldNum" sz="quarter" idx="12"/>
          </p:nvPr>
        </p:nvSpPr>
        <p:spPr/>
        <p:txBody>
          <a:bodyPr/>
          <a:lstStyle/>
          <a:p>
            <a:fld id="{620FF715-CA4F-4DA1-B8BB-1FA164268FAD}" type="slidenum">
              <a:rPr lang="en-US" smtClean="0"/>
              <a:t>50</a:t>
            </a:fld>
            <a:endParaRPr lang="en-US"/>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1600" y="1305379"/>
            <a:ext cx="6524625" cy="430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1447800" y="5842000"/>
            <a:ext cx="6096000" cy="461665"/>
          </a:xfrm>
          <a:prstGeom prst="rect">
            <a:avLst/>
          </a:prstGeom>
          <a:noFill/>
        </p:spPr>
        <p:txBody>
          <a:bodyPr wrap="square" rtlCol="0">
            <a:spAutoFit/>
          </a:bodyPr>
          <a:lstStyle/>
          <a:p>
            <a:r>
              <a:rPr lang="en-US" sz="2400" dirty="0" err="1" smtClean="0">
                <a:latin typeface="Arial" pitchFamily="34" charset="0"/>
                <a:cs typeface="Arial" pitchFamily="34" charset="0"/>
              </a:rPr>
              <a:t>Nhận</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dạng</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thành</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công</a:t>
            </a:r>
            <a:endParaRPr lang="en-US" sz="2400" dirty="0">
              <a:latin typeface="Arial" pitchFamily="34" charset="0"/>
              <a:cs typeface="Arial" pitchFamily="34" charset="0"/>
            </a:endParaRPr>
          </a:p>
        </p:txBody>
      </p:sp>
    </p:spTree>
    <p:extLst>
      <p:ext uri="{BB962C8B-B14F-4D97-AF65-F5344CB8AC3E}">
        <p14:creationId xmlns:p14="http://schemas.microsoft.com/office/powerpoint/2010/main" val="271131801"/>
      </p:ext>
    </p:extLst>
  </p:cSld>
  <p:clrMapOvr>
    <a:masterClrMapping/>
  </p:clrMapOvr>
  <p:transition spd="slow">
    <p:push dir="u"/>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0"/>
            <a:ext cx="7924800" cy="1143000"/>
          </a:xfrm>
        </p:spPr>
        <p:txBody>
          <a:bodyPr>
            <a:normAutofit fontScale="90000"/>
          </a:bodyPr>
          <a:lstStyle/>
          <a:p>
            <a:r>
              <a:rPr lang="vi-VN" dirty="0" smtClean="0">
                <a:solidFill>
                  <a:schemeClr val="bg1"/>
                </a:solidFill>
              </a:rPr>
              <a:t>Ư</a:t>
            </a:r>
            <a:r>
              <a:rPr lang="en-US" dirty="0" smtClean="0">
                <a:solidFill>
                  <a:schemeClr val="bg1"/>
                </a:solidFill>
              </a:rPr>
              <a:t>u </a:t>
            </a:r>
            <a:r>
              <a:rPr lang="en-US" dirty="0" err="1" smtClean="0">
                <a:solidFill>
                  <a:schemeClr val="bg1"/>
                </a:solidFill>
              </a:rPr>
              <a:t>và</a:t>
            </a:r>
            <a:r>
              <a:rPr lang="en-US" dirty="0" smtClean="0">
                <a:solidFill>
                  <a:schemeClr val="bg1"/>
                </a:solidFill>
              </a:rPr>
              <a:t> </a:t>
            </a:r>
            <a:r>
              <a:rPr lang="en-US" dirty="0" err="1" smtClean="0">
                <a:solidFill>
                  <a:schemeClr val="bg1"/>
                </a:solidFill>
              </a:rPr>
              <a:t>nhược</a:t>
            </a:r>
            <a:r>
              <a:rPr lang="en-US" dirty="0" smtClean="0">
                <a:solidFill>
                  <a:schemeClr val="bg1"/>
                </a:solidFill>
              </a:rPr>
              <a:t> </a:t>
            </a:r>
            <a:r>
              <a:rPr lang="en-US" dirty="0" err="1" smtClean="0">
                <a:solidFill>
                  <a:schemeClr val="bg1"/>
                </a:solidFill>
              </a:rPr>
              <a:t>điểm</a:t>
            </a:r>
            <a:r>
              <a:rPr lang="en-US" dirty="0" smtClean="0">
                <a:solidFill>
                  <a:schemeClr val="bg1"/>
                </a:solidFill>
              </a:rPr>
              <a:t> </a:t>
            </a:r>
            <a:r>
              <a:rPr lang="en-US" dirty="0" err="1" smtClean="0">
                <a:solidFill>
                  <a:schemeClr val="bg1"/>
                </a:solidFill>
              </a:rPr>
              <a:t>của</a:t>
            </a:r>
            <a:r>
              <a:rPr lang="en-US" dirty="0" smtClean="0">
                <a:solidFill>
                  <a:schemeClr val="bg1"/>
                </a:solidFill>
              </a:rPr>
              <a:t> </a:t>
            </a:r>
            <a:r>
              <a:rPr lang="en-US" dirty="0" err="1" smtClean="0">
                <a:solidFill>
                  <a:schemeClr val="bg1"/>
                </a:solidFill>
              </a:rPr>
              <a:t>phương</a:t>
            </a:r>
            <a:r>
              <a:rPr lang="en-US" dirty="0" smtClean="0">
                <a:solidFill>
                  <a:schemeClr val="bg1"/>
                </a:solidFill>
              </a:rPr>
              <a:t> </a:t>
            </a:r>
            <a:r>
              <a:rPr lang="en-US" dirty="0" err="1" smtClean="0">
                <a:solidFill>
                  <a:schemeClr val="bg1"/>
                </a:solidFill>
              </a:rPr>
              <a:t>pháp</a:t>
            </a:r>
            <a:endParaRPr lang="en-US" dirty="0">
              <a:solidFill>
                <a:schemeClr val="bg1"/>
              </a:solidFill>
            </a:endParaRPr>
          </a:p>
        </p:txBody>
      </p:sp>
      <p:sp>
        <p:nvSpPr>
          <p:cNvPr id="3" name="Slide Number Placeholder 2"/>
          <p:cNvSpPr>
            <a:spLocks noGrp="1"/>
          </p:cNvSpPr>
          <p:nvPr>
            <p:ph type="sldNum" sz="quarter" idx="12"/>
          </p:nvPr>
        </p:nvSpPr>
        <p:spPr/>
        <p:txBody>
          <a:bodyPr/>
          <a:lstStyle/>
          <a:p>
            <a:fld id="{620FF715-CA4F-4DA1-B8BB-1FA164268FAD}" type="slidenum">
              <a:rPr lang="en-US" smtClean="0"/>
              <a:t>51</a:t>
            </a:fld>
            <a:endParaRPr lang="en-US"/>
          </a:p>
        </p:txBody>
      </p:sp>
      <p:sp>
        <p:nvSpPr>
          <p:cNvPr id="4" name="TextBox 3"/>
          <p:cNvSpPr txBox="1"/>
          <p:nvPr/>
        </p:nvSpPr>
        <p:spPr>
          <a:xfrm>
            <a:off x="703943" y="1377207"/>
            <a:ext cx="3581400" cy="1938992"/>
          </a:xfrm>
          <a:prstGeom prst="rect">
            <a:avLst/>
          </a:prstGeom>
          <a:noFill/>
        </p:spPr>
        <p:txBody>
          <a:bodyPr wrap="square" rtlCol="0">
            <a:spAutoFit/>
          </a:bodyPr>
          <a:lstStyle/>
          <a:p>
            <a:r>
              <a:rPr lang="en-US" sz="2400" dirty="0" err="1" smtClean="0">
                <a:latin typeface="Arial" pitchFamily="34" charset="0"/>
                <a:cs typeface="Arial" pitchFamily="34" charset="0"/>
              </a:rPr>
              <a:t>Ưu</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điểm</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ít</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phụ</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thuộc</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vào</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cường</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độ</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sáng</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che</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khuất</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góc</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xoay</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thay</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đổi</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tư</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thế</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trong</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không</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gian</a:t>
            </a:r>
            <a:r>
              <a:rPr lang="en-US" sz="2400" dirty="0" smtClean="0">
                <a:latin typeface="Arial" pitchFamily="34" charset="0"/>
                <a:cs typeface="Arial" pitchFamily="34" charset="0"/>
              </a:rPr>
              <a:t> 3D.</a:t>
            </a:r>
          </a:p>
        </p:txBody>
      </p:sp>
      <p:pic>
        <p:nvPicPr>
          <p:cNvPr id="5" name="Picture 4"/>
          <p:cNvPicPr/>
          <p:nvPr/>
        </p:nvPicPr>
        <p:blipFill>
          <a:blip r:embed="rId2"/>
          <a:stretch>
            <a:fillRect/>
          </a:stretch>
        </p:blipFill>
        <p:spPr>
          <a:xfrm>
            <a:off x="4648203" y="1348179"/>
            <a:ext cx="4474028" cy="2706684"/>
          </a:xfrm>
          <a:prstGeom prst="rect">
            <a:avLst/>
          </a:prstGeom>
        </p:spPr>
      </p:pic>
      <p:pic>
        <p:nvPicPr>
          <p:cNvPr id="6" name="Picture 5"/>
          <p:cNvPicPr/>
          <p:nvPr/>
        </p:nvPicPr>
        <p:blipFill>
          <a:blip r:embed="rId3"/>
          <a:stretch>
            <a:fillRect/>
          </a:stretch>
        </p:blipFill>
        <p:spPr>
          <a:xfrm>
            <a:off x="4648202" y="4083893"/>
            <a:ext cx="4474028" cy="2757486"/>
          </a:xfrm>
          <a:prstGeom prst="rect">
            <a:avLst/>
          </a:prstGeom>
        </p:spPr>
      </p:pic>
      <p:pic>
        <p:nvPicPr>
          <p:cNvPr id="12289" name="Picture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6114" y="4083892"/>
            <a:ext cx="4182087" cy="2757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08043128"/>
      </p:ext>
    </p:extLst>
  </p:cSld>
  <p:clrMapOvr>
    <a:masterClrMapping/>
  </p:clrMapOvr>
  <p:transition spd="slow">
    <p:push dir="u"/>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0"/>
            <a:ext cx="7924800" cy="1143000"/>
          </a:xfrm>
        </p:spPr>
        <p:txBody>
          <a:bodyPr>
            <a:normAutofit fontScale="90000"/>
          </a:bodyPr>
          <a:lstStyle/>
          <a:p>
            <a:r>
              <a:rPr lang="vi-VN" dirty="0">
                <a:solidFill>
                  <a:schemeClr val="bg1"/>
                </a:solidFill>
              </a:rPr>
              <a:t>Ư</a:t>
            </a:r>
            <a:r>
              <a:rPr lang="en-US" dirty="0">
                <a:solidFill>
                  <a:schemeClr val="bg1"/>
                </a:solidFill>
              </a:rPr>
              <a:t>u </a:t>
            </a:r>
            <a:r>
              <a:rPr lang="en-US" dirty="0" err="1">
                <a:solidFill>
                  <a:schemeClr val="bg1"/>
                </a:solidFill>
              </a:rPr>
              <a:t>và</a:t>
            </a:r>
            <a:r>
              <a:rPr lang="en-US" dirty="0">
                <a:solidFill>
                  <a:schemeClr val="bg1"/>
                </a:solidFill>
              </a:rPr>
              <a:t> </a:t>
            </a:r>
            <a:r>
              <a:rPr lang="en-US" dirty="0" err="1">
                <a:solidFill>
                  <a:schemeClr val="bg1"/>
                </a:solidFill>
              </a:rPr>
              <a:t>nhược</a:t>
            </a:r>
            <a:r>
              <a:rPr lang="en-US" dirty="0">
                <a:solidFill>
                  <a:schemeClr val="bg1"/>
                </a:solidFill>
              </a:rPr>
              <a:t> </a:t>
            </a:r>
            <a:r>
              <a:rPr lang="en-US" dirty="0" err="1">
                <a:solidFill>
                  <a:schemeClr val="bg1"/>
                </a:solidFill>
              </a:rPr>
              <a:t>điểm</a:t>
            </a:r>
            <a:r>
              <a:rPr lang="en-US" dirty="0">
                <a:solidFill>
                  <a:schemeClr val="bg1"/>
                </a:solidFill>
              </a:rPr>
              <a:t> </a:t>
            </a:r>
            <a:r>
              <a:rPr lang="en-US" dirty="0" err="1">
                <a:solidFill>
                  <a:schemeClr val="bg1"/>
                </a:solidFill>
              </a:rPr>
              <a:t>của</a:t>
            </a:r>
            <a:r>
              <a:rPr lang="en-US" dirty="0">
                <a:solidFill>
                  <a:schemeClr val="bg1"/>
                </a:solidFill>
              </a:rPr>
              <a:t> </a:t>
            </a:r>
            <a:r>
              <a:rPr lang="en-US" dirty="0" err="1">
                <a:solidFill>
                  <a:schemeClr val="bg1"/>
                </a:solidFill>
              </a:rPr>
              <a:t>phương</a:t>
            </a:r>
            <a:r>
              <a:rPr lang="en-US" dirty="0">
                <a:solidFill>
                  <a:schemeClr val="bg1"/>
                </a:solidFill>
              </a:rPr>
              <a:t> </a:t>
            </a:r>
            <a:r>
              <a:rPr lang="en-US" dirty="0" err="1">
                <a:solidFill>
                  <a:schemeClr val="bg1"/>
                </a:solidFill>
              </a:rPr>
              <a:t>pháp</a:t>
            </a:r>
            <a:endParaRPr lang="en-US" dirty="0">
              <a:solidFill>
                <a:schemeClr val="bg1"/>
              </a:solidFill>
            </a:endParaRPr>
          </a:p>
        </p:txBody>
      </p:sp>
      <p:sp>
        <p:nvSpPr>
          <p:cNvPr id="3" name="Slide Number Placeholder 2"/>
          <p:cNvSpPr>
            <a:spLocks noGrp="1"/>
          </p:cNvSpPr>
          <p:nvPr>
            <p:ph type="sldNum" sz="quarter" idx="12"/>
          </p:nvPr>
        </p:nvSpPr>
        <p:spPr/>
        <p:txBody>
          <a:bodyPr/>
          <a:lstStyle/>
          <a:p>
            <a:fld id="{620FF715-CA4F-4DA1-B8BB-1FA164268FAD}" type="slidenum">
              <a:rPr lang="en-US" smtClean="0"/>
              <a:t>52</a:t>
            </a:fld>
            <a:endParaRPr lang="en-US"/>
          </a:p>
        </p:txBody>
      </p:sp>
      <p:sp>
        <p:nvSpPr>
          <p:cNvPr id="4" name="TextBox 3"/>
          <p:cNvSpPr txBox="1"/>
          <p:nvPr/>
        </p:nvSpPr>
        <p:spPr>
          <a:xfrm>
            <a:off x="914400" y="1295400"/>
            <a:ext cx="7086600" cy="830997"/>
          </a:xfrm>
          <a:prstGeom prst="rect">
            <a:avLst/>
          </a:prstGeom>
          <a:noFill/>
        </p:spPr>
        <p:txBody>
          <a:bodyPr wrap="square" rtlCol="0">
            <a:spAutoFit/>
          </a:bodyPr>
          <a:lstStyle/>
          <a:p>
            <a:r>
              <a:rPr lang="en-US" sz="2400" dirty="0" err="1" smtClean="0">
                <a:latin typeface="Arial" pitchFamily="34" charset="0"/>
                <a:cs typeface="Arial" pitchFamily="34" charset="0"/>
              </a:rPr>
              <a:t>Nhược</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điểm</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Bị</a:t>
            </a:r>
            <a:r>
              <a:rPr lang="en-US" sz="2400" dirty="0" smtClean="0">
                <a:latin typeface="Arial" pitchFamily="34" charset="0"/>
                <a:cs typeface="Arial" pitchFamily="34" charset="0"/>
              </a:rPr>
              <a:t> chi </a:t>
            </a:r>
            <a:r>
              <a:rPr lang="en-US" sz="2400" dirty="0" err="1" smtClean="0">
                <a:latin typeface="Arial" pitchFamily="34" charset="0"/>
                <a:cs typeface="Arial" pitchFamily="34" charset="0"/>
              </a:rPr>
              <a:t>phối</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nhiều</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bởi</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nhiễu</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thời</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gian</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xử</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lý</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còn</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chậm</a:t>
            </a:r>
            <a:r>
              <a:rPr lang="en-US" sz="2400" dirty="0" smtClean="0">
                <a:latin typeface="Arial" pitchFamily="34" charset="0"/>
                <a:cs typeface="Arial" pitchFamily="34" charset="0"/>
              </a:rPr>
              <a:t>.</a:t>
            </a:r>
            <a:endParaRPr lang="en-US" sz="2400" dirty="0">
              <a:latin typeface="Arial" pitchFamily="34" charset="0"/>
              <a:cs typeface="Arial" pitchFamily="34" charset="0"/>
            </a:endParaRPr>
          </a:p>
        </p:txBody>
      </p:sp>
      <p:pic>
        <p:nvPicPr>
          <p:cNvPr id="5" name="Picture 4"/>
          <p:cNvPicPr/>
          <p:nvPr/>
        </p:nvPicPr>
        <p:blipFill>
          <a:blip r:embed="rId2"/>
          <a:stretch>
            <a:fillRect/>
          </a:stretch>
        </p:blipFill>
        <p:spPr>
          <a:xfrm>
            <a:off x="533401" y="3002993"/>
            <a:ext cx="4114800" cy="2680812"/>
          </a:xfrm>
          <a:prstGeom prst="rect">
            <a:avLst/>
          </a:prstGeom>
        </p:spPr>
      </p:pic>
      <p:pic>
        <p:nvPicPr>
          <p:cNvPr id="6" name="Picture 5"/>
          <p:cNvPicPr/>
          <p:nvPr/>
        </p:nvPicPr>
        <p:blipFill>
          <a:blip r:embed="rId3"/>
          <a:stretch>
            <a:fillRect/>
          </a:stretch>
        </p:blipFill>
        <p:spPr>
          <a:xfrm>
            <a:off x="4953000" y="2975609"/>
            <a:ext cx="3813319" cy="2735580"/>
          </a:xfrm>
          <a:prstGeom prst="rect">
            <a:avLst/>
          </a:prstGeom>
        </p:spPr>
      </p:pic>
    </p:spTree>
    <p:extLst>
      <p:ext uri="{BB962C8B-B14F-4D97-AF65-F5344CB8AC3E}">
        <p14:creationId xmlns:p14="http://schemas.microsoft.com/office/powerpoint/2010/main" val="2799543819"/>
      </p:ext>
    </p:extLst>
  </p:cSld>
  <p:clrMapOvr>
    <a:masterClrMapping/>
  </p:clrMapOvr>
  <p:transition spd="slow">
    <p:push dir="u"/>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0"/>
            <a:ext cx="7924800" cy="1143000"/>
          </a:xfrm>
        </p:spPr>
        <p:txBody>
          <a:bodyPr/>
          <a:lstStyle/>
          <a:p>
            <a:r>
              <a:rPr lang="en-US" dirty="0" err="1" smtClean="0">
                <a:solidFill>
                  <a:schemeClr val="bg1"/>
                </a:solidFill>
              </a:rPr>
              <a:t>Tổng</a:t>
            </a:r>
            <a:r>
              <a:rPr lang="en-US" dirty="0" smtClean="0">
                <a:solidFill>
                  <a:schemeClr val="bg1"/>
                </a:solidFill>
              </a:rPr>
              <a:t> </a:t>
            </a:r>
            <a:r>
              <a:rPr lang="en-US" dirty="0" err="1" smtClean="0">
                <a:solidFill>
                  <a:schemeClr val="bg1"/>
                </a:solidFill>
              </a:rPr>
              <a:t>kết</a:t>
            </a:r>
            <a:endParaRPr lang="en-US" dirty="0">
              <a:solidFill>
                <a:schemeClr val="bg1"/>
              </a:solidFill>
            </a:endParaRPr>
          </a:p>
        </p:txBody>
      </p:sp>
      <p:sp>
        <p:nvSpPr>
          <p:cNvPr id="3" name="Slide Number Placeholder 2"/>
          <p:cNvSpPr>
            <a:spLocks noGrp="1"/>
          </p:cNvSpPr>
          <p:nvPr>
            <p:ph type="sldNum" sz="quarter" idx="12"/>
          </p:nvPr>
        </p:nvSpPr>
        <p:spPr/>
        <p:txBody>
          <a:bodyPr/>
          <a:lstStyle/>
          <a:p>
            <a:fld id="{620FF715-CA4F-4DA1-B8BB-1FA164268FAD}" type="slidenum">
              <a:rPr lang="en-US" smtClean="0"/>
              <a:t>53</a:t>
            </a:fld>
            <a:endParaRPr lang="en-US"/>
          </a:p>
        </p:txBody>
      </p:sp>
      <p:sp>
        <p:nvSpPr>
          <p:cNvPr id="4" name="TextBox 3"/>
          <p:cNvSpPr txBox="1"/>
          <p:nvPr/>
        </p:nvSpPr>
        <p:spPr>
          <a:xfrm>
            <a:off x="914400" y="1371600"/>
            <a:ext cx="7315200" cy="3785652"/>
          </a:xfrm>
          <a:prstGeom prst="rect">
            <a:avLst/>
          </a:prstGeom>
          <a:noFill/>
        </p:spPr>
        <p:txBody>
          <a:bodyPr wrap="square" rtlCol="0">
            <a:spAutoFit/>
          </a:bodyPr>
          <a:lstStyle/>
          <a:p>
            <a:r>
              <a:rPr lang="en-US" sz="2400" dirty="0" err="1" smtClean="0">
                <a:latin typeface="Arial" pitchFamily="34" charset="0"/>
                <a:cs typeface="Arial" pitchFamily="34" charset="0"/>
              </a:rPr>
              <a:t>Thuật</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toán</a:t>
            </a:r>
            <a:r>
              <a:rPr lang="en-US" sz="2400" dirty="0" smtClean="0">
                <a:latin typeface="Arial" pitchFamily="34" charset="0"/>
                <a:cs typeface="Arial" pitchFamily="34" charset="0"/>
              </a:rPr>
              <a:t> SIFT:</a:t>
            </a:r>
          </a:p>
          <a:p>
            <a:pPr lvl="0" algn="just"/>
            <a:r>
              <a:rPr lang="en-US" sz="2400" dirty="0" smtClean="0">
                <a:latin typeface="Arial" pitchFamily="34" charset="0"/>
                <a:cs typeface="Arial" pitchFamily="34" charset="0"/>
              </a:rPr>
              <a:t>   </a:t>
            </a:r>
            <a:r>
              <a:rPr lang="en-US" sz="2400" dirty="0">
                <a:latin typeface="Arial" pitchFamily="34" charset="0"/>
                <a:cs typeface="Arial" pitchFamily="34" charset="0"/>
              </a:rPr>
              <a:t>- Scale-space </a:t>
            </a:r>
            <a:r>
              <a:rPr lang="en-US" sz="2400" dirty="0" err="1">
                <a:latin typeface="Arial" pitchFamily="34" charset="0"/>
                <a:cs typeface="Arial" pitchFamily="34" charset="0"/>
              </a:rPr>
              <a:t>extrema</a:t>
            </a:r>
            <a:r>
              <a:rPr lang="en-US" sz="2400" dirty="0">
                <a:latin typeface="Arial" pitchFamily="34" charset="0"/>
                <a:cs typeface="Arial" pitchFamily="34" charset="0"/>
              </a:rPr>
              <a:t> </a:t>
            </a:r>
            <a:r>
              <a:rPr lang="en-US" sz="2400" dirty="0" smtClean="0">
                <a:latin typeface="Arial" pitchFamily="34" charset="0"/>
                <a:cs typeface="Arial" pitchFamily="34" charset="0"/>
              </a:rPr>
              <a:t>detection: </a:t>
            </a:r>
            <a:r>
              <a:rPr lang="en-US" sz="2400" dirty="0" err="1" smtClean="0">
                <a:solidFill>
                  <a:srgbClr val="FF0000"/>
                </a:solidFill>
                <a:latin typeface="Arial" pitchFamily="34" charset="0"/>
                <a:cs typeface="Arial" pitchFamily="34" charset="0"/>
              </a:rPr>
              <a:t>Trích</a:t>
            </a:r>
            <a:r>
              <a:rPr lang="en-US" sz="2400" dirty="0" smtClean="0">
                <a:solidFill>
                  <a:srgbClr val="FF0000"/>
                </a:solidFill>
                <a:latin typeface="Arial" pitchFamily="34" charset="0"/>
                <a:cs typeface="Arial" pitchFamily="34" charset="0"/>
              </a:rPr>
              <a:t> </a:t>
            </a:r>
            <a:r>
              <a:rPr lang="en-US" sz="2400" dirty="0" err="1" smtClean="0">
                <a:solidFill>
                  <a:srgbClr val="FF0000"/>
                </a:solidFill>
                <a:latin typeface="Arial" pitchFamily="34" charset="0"/>
                <a:cs typeface="Arial" pitchFamily="34" charset="0"/>
              </a:rPr>
              <a:t>xuất</a:t>
            </a:r>
            <a:r>
              <a:rPr lang="en-US" sz="2400" dirty="0" smtClean="0">
                <a:solidFill>
                  <a:srgbClr val="FF0000"/>
                </a:solidFill>
                <a:latin typeface="Arial" pitchFamily="34" charset="0"/>
                <a:cs typeface="Arial" pitchFamily="34" charset="0"/>
              </a:rPr>
              <a:t> </a:t>
            </a:r>
            <a:r>
              <a:rPr lang="en-US" sz="2400" dirty="0" err="1" smtClean="0">
                <a:latin typeface="Arial" pitchFamily="34" charset="0"/>
                <a:cs typeface="Arial" pitchFamily="34" charset="0"/>
              </a:rPr>
              <a:t>những</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điểm</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bất</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biến</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với</a:t>
            </a:r>
            <a:r>
              <a:rPr lang="en-US" sz="2400" dirty="0" smtClean="0">
                <a:latin typeface="Arial" pitchFamily="34" charset="0"/>
                <a:cs typeface="Arial" pitchFamily="34" charset="0"/>
              </a:rPr>
              <a:t> </a:t>
            </a:r>
            <a:r>
              <a:rPr lang="en-US" sz="2400" dirty="0" smtClean="0">
                <a:solidFill>
                  <a:srgbClr val="FF0000"/>
                </a:solidFill>
                <a:latin typeface="Arial" pitchFamily="34" charset="0"/>
                <a:cs typeface="Arial" pitchFamily="34" charset="0"/>
              </a:rPr>
              <a:t>scale</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và</a:t>
            </a:r>
            <a:r>
              <a:rPr lang="en-US" sz="2400" dirty="0" smtClean="0">
                <a:latin typeface="Arial" pitchFamily="34" charset="0"/>
                <a:cs typeface="Arial" pitchFamily="34" charset="0"/>
              </a:rPr>
              <a:t> </a:t>
            </a:r>
            <a:r>
              <a:rPr lang="en-US" sz="2400" dirty="0" smtClean="0">
                <a:solidFill>
                  <a:srgbClr val="FF0000"/>
                </a:solidFill>
                <a:latin typeface="Arial" pitchFamily="34" charset="0"/>
                <a:cs typeface="Arial" pitchFamily="34" charset="0"/>
              </a:rPr>
              <a:t>rotation</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keypoints</a:t>
            </a:r>
            <a:r>
              <a:rPr lang="en-US" sz="2400" dirty="0" smtClean="0">
                <a:latin typeface="Arial" pitchFamily="34" charset="0"/>
                <a:cs typeface="Arial" pitchFamily="34" charset="0"/>
              </a:rPr>
              <a:t>).</a:t>
            </a:r>
            <a:endParaRPr lang="en-US" sz="2400" dirty="0">
              <a:latin typeface="Arial" pitchFamily="34" charset="0"/>
              <a:cs typeface="Arial" pitchFamily="34" charset="0"/>
            </a:endParaRPr>
          </a:p>
          <a:p>
            <a:pPr lvl="0" algn="just"/>
            <a:r>
              <a:rPr lang="en-US" sz="2400" dirty="0">
                <a:latin typeface="Arial" pitchFamily="34" charset="0"/>
                <a:cs typeface="Arial" pitchFamily="34" charset="0"/>
              </a:rPr>
              <a:t>   - </a:t>
            </a:r>
            <a:r>
              <a:rPr lang="en-US" sz="2400" dirty="0" err="1">
                <a:latin typeface="Arial" pitchFamily="34" charset="0"/>
                <a:cs typeface="Arial" pitchFamily="34" charset="0"/>
              </a:rPr>
              <a:t>Keypoint</a:t>
            </a:r>
            <a:r>
              <a:rPr lang="en-US" sz="2400" dirty="0">
                <a:latin typeface="Arial" pitchFamily="34" charset="0"/>
                <a:cs typeface="Arial" pitchFamily="34" charset="0"/>
              </a:rPr>
              <a:t> </a:t>
            </a:r>
            <a:r>
              <a:rPr lang="en-US" sz="2400" dirty="0" smtClean="0">
                <a:latin typeface="Arial" pitchFamily="34" charset="0"/>
                <a:cs typeface="Arial" pitchFamily="34" charset="0"/>
              </a:rPr>
              <a:t>localization: </a:t>
            </a:r>
            <a:r>
              <a:rPr lang="en-US" sz="2400" dirty="0" err="1" smtClean="0">
                <a:latin typeface="Arial" pitchFamily="34" charset="0"/>
                <a:cs typeface="Arial" pitchFamily="34" charset="0"/>
              </a:rPr>
              <a:t>Xác</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định</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đặc</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trưng</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vị</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trí</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và</a:t>
            </a:r>
            <a:r>
              <a:rPr lang="en-US" sz="2400" dirty="0" smtClean="0">
                <a:latin typeface="Arial" pitchFamily="34" charset="0"/>
                <a:cs typeface="Arial" pitchFamily="34" charset="0"/>
              </a:rPr>
              <a:t> scale </a:t>
            </a:r>
            <a:r>
              <a:rPr lang="en-US" sz="2400" dirty="0" err="1" smtClean="0">
                <a:latin typeface="Arial" pitchFamily="34" charset="0"/>
                <a:cs typeface="Arial" pitchFamily="34" charset="0"/>
              </a:rPr>
              <a:t>cho</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mỗi</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keypoints</a:t>
            </a:r>
            <a:r>
              <a:rPr lang="en-US" sz="2400" dirty="0" smtClean="0">
                <a:latin typeface="Arial" pitchFamily="34" charset="0"/>
                <a:cs typeface="Arial" pitchFamily="34" charset="0"/>
              </a:rPr>
              <a:t>, </a:t>
            </a:r>
            <a:r>
              <a:rPr lang="en-US" sz="2400" dirty="0" err="1" smtClean="0">
                <a:solidFill>
                  <a:srgbClr val="FF0000"/>
                </a:solidFill>
                <a:latin typeface="Arial" pitchFamily="34" charset="0"/>
                <a:cs typeface="Arial" pitchFamily="34" charset="0"/>
              </a:rPr>
              <a:t>giảm</a:t>
            </a:r>
            <a:r>
              <a:rPr lang="en-US" sz="2400" dirty="0" smtClean="0">
                <a:solidFill>
                  <a:srgbClr val="FF0000"/>
                </a:solidFill>
                <a:latin typeface="Arial" pitchFamily="34" charset="0"/>
                <a:cs typeface="Arial" pitchFamily="34" charset="0"/>
              </a:rPr>
              <a:t> </a:t>
            </a:r>
            <a:r>
              <a:rPr lang="en-US" sz="2400" dirty="0" err="1" smtClean="0">
                <a:solidFill>
                  <a:srgbClr val="FF0000"/>
                </a:solidFill>
                <a:latin typeface="Arial" pitchFamily="34" charset="0"/>
                <a:cs typeface="Arial" pitchFamily="34" charset="0"/>
              </a:rPr>
              <a:t>bớt</a:t>
            </a:r>
            <a:r>
              <a:rPr lang="en-US" sz="2400" dirty="0" smtClean="0">
                <a:solidFill>
                  <a:srgbClr val="FF0000"/>
                </a:solidFill>
                <a:latin typeface="Arial" pitchFamily="34" charset="0"/>
                <a:cs typeface="Arial" pitchFamily="34" charset="0"/>
              </a:rPr>
              <a:t> </a:t>
            </a:r>
            <a:r>
              <a:rPr lang="en-US" sz="2400" dirty="0" err="1" smtClean="0">
                <a:latin typeface="Arial" pitchFamily="34" charset="0"/>
                <a:cs typeface="Arial" pitchFamily="34" charset="0"/>
              </a:rPr>
              <a:t>số</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keypoints</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không</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cần</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thiết</a:t>
            </a:r>
            <a:r>
              <a:rPr lang="en-US" sz="2400" dirty="0" smtClean="0">
                <a:latin typeface="Arial" pitchFamily="34" charset="0"/>
                <a:cs typeface="Arial" pitchFamily="34" charset="0"/>
              </a:rPr>
              <a:t>.</a:t>
            </a:r>
            <a:endParaRPr lang="en-US" sz="2400" dirty="0">
              <a:latin typeface="Arial" pitchFamily="34" charset="0"/>
              <a:cs typeface="Arial" pitchFamily="34" charset="0"/>
            </a:endParaRPr>
          </a:p>
          <a:p>
            <a:pPr lvl="0" algn="just"/>
            <a:r>
              <a:rPr lang="en-US" sz="2400" dirty="0">
                <a:latin typeface="Arial" pitchFamily="34" charset="0"/>
                <a:cs typeface="Arial" pitchFamily="34" charset="0"/>
              </a:rPr>
              <a:t>   - Orientation </a:t>
            </a:r>
            <a:r>
              <a:rPr lang="en-US" sz="2400" dirty="0" smtClean="0">
                <a:latin typeface="Arial" pitchFamily="34" charset="0"/>
                <a:cs typeface="Arial" pitchFamily="34" charset="0"/>
              </a:rPr>
              <a:t>assignment: </a:t>
            </a:r>
            <a:r>
              <a:rPr lang="en-US" sz="2400" dirty="0" err="1" smtClean="0">
                <a:latin typeface="Arial" pitchFamily="34" charset="0"/>
                <a:cs typeface="Arial" pitchFamily="34" charset="0"/>
              </a:rPr>
              <a:t>gắn</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một</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hoặc</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nhiều</a:t>
            </a:r>
            <a:r>
              <a:rPr lang="en-US" sz="2400" dirty="0" smtClean="0">
                <a:latin typeface="Arial" pitchFamily="34" charset="0"/>
                <a:cs typeface="Arial" pitchFamily="34" charset="0"/>
              </a:rPr>
              <a:t> </a:t>
            </a:r>
            <a:r>
              <a:rPr lang="en-US" sz="2400" dirty="0" err="1" smtClean="0">
                <a:solidFill>
                  <a:srgbClr val="FF0000"/>
                </a:solidFill>
                <a:latin typeface="Arial" pitchFamily="34" charset="0"/>
                <a:cs typeface="Arial" pitchFamily="34" charset="0"/>
              </a:rPr>
              <a:t>hướng</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cho</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mỗi</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keypoints</a:t>
            </a:r>
            <a:r>
              <a:rPr lang="en-US" sz="2400" dirty="0" smtClean="0">
                <a:latin typeface="Arial" pitchFamily="34" charset="0"/>
                <a:cs typeface="Arial" pitchFamily="34" charset="0"/>
              </a:rPr>
              <a:t>.</a:t>
            </a:r>
            <a:endParaRPr lang="en-US" sz="2400" dirty="0">
              <a:latin typeface="Arial" pitchFamily="34" charset="0"/>
              <a:cs typeface="Arial" pitchFamily="34" charset="0"/>
            </a:endParaRPr>
          </a:p>
          <a:p>
            <a:pPr lvl="0" algn="just"/>
            <a:r>
              <a:rPr lang="en-US" sz="2400" dirty="0">
                <a:latin typeface="Arial" pitchFamily="34" charset="0"/>
                <a:cs typeface="Arial" pitchFamily="34" charset="0"/>
              </a:rPr>
              <a:t>   - </a:t>
            </a:r>
            <a:r>
              <a:rPr lang="en-US" sz="2400" dirty="0" err="1">
                <a:latin typeface="Arial" pitchFamily="34" charset="0"/>
                <a:cs typeface="Arial" pitchFamily="34" charset="0"/>
              </a:rPr>
              <a:t>Keypoint</a:t>
            </a:r>
            <a:r>
              <a:rPr lang="en-US" sz="2400" dirty="0">
                <a:latin typeface="Arial" pitchFamily="34" charset="0"/>
                <a:cs typeface="Arial" pitchFamily="34" charset="0"/>
              </a:rPr>
              <a:t> </a:t>
            </a:r>
            <a:r>
              <a:rPr lang="en-US" sz="2400" dirty="0" smtClean="0">
                <a:latin typeface="Arial" pitchFamily="34" charset="0"/>
                <a:cs typeface="Arial" pitchFamily="34" charset="0"/>
              </a:rPr>
              <a:t>descriptor: </a:t>
            </a:r>
            <a:r>
              <a:rPr lang="en-US" sz="2400" dirty="0" err="1" smtClean="0">
                <a:latin typeface="Arial" pitchFamily="34" charset="0"/>
                <a:cs typeface="Arial" pitchFamily="34" charset="0"/>
              </a:rPr>
              <a:t>sử</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dụng</a:t>
            </a:r>
            <a:r>
              <a:rPr lang="en-US" sz="2400" dirty="0" smtClean="0">
                <a:latin typeface="Arial" pitchFamily="34" charset="0"/>
                <a:cs typeface="Arial" pitchFamily="34" charset="0"/>
              </a:rPr>
              <a:t> </a:t>
            </a:r>
            <a:r>
              <a:rPr lang="en-US" sz="2400" dirty="0" smtClean="0">
                <a:solidFill>
                  <a:srgbClr val="FF0000"/>
                </a:solidFill>
                <a:latin typeface="Arial" pitchFamily="34" charset="0"/>
                <a:cs typeface="Arial" pitchFamily="34" charset="0"/>
              </a:rPr>
              <a:t>gradients</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trên</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ảnh</a:t>
            </a:r>
            <a:r>
              <a:rPr lang="en-US" sz="2400" dirty="0" smtClean="0">
                <a:latin typeface="Arial" pitchFamily="34" charset="0"/>
                <a:cs typeface="Arial" pitchFamily="34" charset="0"/>
              </a:rPr>
              <a:t> local </a:t>
            </a:r>
            <a:r>
              <a:rPr lang="en-US" sz="2400" dirty="0" err="1" smtClean="0">
                <a:latin typeface="Arial" pitchFamily="34" charset="0"/>
                <a:cs typeface="Arial" pitchFamily="34" charset="0"/>
              </a:rPr>
              <a:t>tại</a:t>
            </a:r>
            <a:r>
              <a:rPr lang="en-US" sz="2400" dirty="0" smtClean="0">
                <a:latin typeface="Arial" pitchFamily="34" charset="0"/>
                <a:cs typeface="Arial" pitchFamily="34" charset="0"/>
              </a:rPr>
              <a:t> scale </a:t>
            </a:r>
            <a:r>
              <a:rPr lang="en-US" sz="2400" dirty="0" err="1" smtClean="0">
                <a:latin typeface="Arial" pitchFamily="34" charset="0"/>
                <a:cs typeface="Arial" pitchFamily="34" charset="0"/>
              </a:rPr>
              <a:t>được</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chọn</a:t>
            </a:r>
            <a:r>
              <a:rPr lang="en-US" sz="2400" dirty="0" smtClean="0">
                <a:latin typeface="Arial" pitchFamily="34" charset="0"/>
                <a:cs typeface="Arial" pitchFamily="34" charset="0"/>
              </a:rPr>
              <a:t>.</a:t>
            </a:r>
            <a:endParaRPr lang="en-US" sz="2400" dirty="0">
              <a:latin typeface="Arial" pitchFamily="34" charset="0"/>
              <a:cs typeface="Arial" pitchFamily="34" charset="0"/>
            </a:endParaRPr>
          </a:p>
        </p:txBody>
      </p:sp>
    </p:spTree>
    <p:extLst>
      <p:ext uri="{BB962C8B-B14F-4D97-AF65-F5344CB8AC3E}">
        <p14:creationId xmlns:p14="http://schemas.microsoft.com/office/powerpoint/2010/main" val="3102201147"/>
      </p:ext>
    </p:extLst>
  </p:cSld>
  <p:clrMapOvr>
    <a:masterClrMapping/>
  </p:clrMapOvr>
  <p:transition spd="slow">
    <p:push dir="u"/>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0"/>
            <a:ext cx="7924800" cy="1143000"/>
          </a:xfrm>
        </p:spPr>
        <p:txBody>
          <a:bodyPr/>
          <a:lstStyle/>
          <a:p>
            <a:r>
              <a:rPr lang="en-US" dirty="0" err="1">
                <a:solidFill>
                  <a:schemeClr val="bg1"/>
                </a:solidFill>
              </a:rPr>
              <a:t>H</a:t>
            </a:r>
            <a:r>
              <a:rPr lang="en-US" dirty="0" err="1" smtClean="0">
                <a:solidFill>
                  <a:schemeClr val="bg1"/>
                </a:solidFill>
              </a:rPr>
              <a:t>ướng</a:t>
            </a:r>
            <a:r>
              <a:rPr lang="en-US" dirty="0" smtClean="0">
                <a:solidFill>
                  <a:schemeClr val="bg1"/>
                </a:solidFill>
              </a:rPr>
              <a:t> </a:t>
            </a:r>
            <a:r>
              <a:rPr lang="en-US" dirty="0" err="1" smtClean="0">
                <a:solidFill>
                  <a:schemeClr val="bg1"/>
                </a:solidFill>
              </a:rPr>
              <a:t>phát</a:t>
            </a:r>
            <a:r>
              <a:rPr lang="en-US" dirty="0" smtClean="0">
                <a:solidFill>
                  <a:schemeClr val="bg1"/>
                </a:solidFill>
              </a:rPr>
              <a:t> </a:t>
            </a:r>
            <a:r>
              <a:rPr lang="en-US" dirty="0" err="1" smtClean="0">
                <a:solidFill>
                  <a:schemeClr val="bg1"/>
                </a:solidFill>
              </a:rPr>
              <a:t>triển</a:t>
            </a:r>
            <a:r>
              <a:rPr lang="en-US" dirty="0" smtClean="0">
                <a:solidFill>
                  <a:schemeClr val="bg1"/>
                </a:solidFill>
              </a:rPr>
              <a:t> </a:t>
            </a:r>
            <a:r>
              <a:rPr lang="en-US" dirty="0" err="1" smtClean="0">
                <a:solidFill>
                  <a:schemeClr val="bg1"/>
                </a:solidFill>
              </a:rPr>
              <a:t>đề</a:t>
            </a:r>
            <a:r>
              <a:rPr lang="en-US" dirty="0" smtClean="0">
                <a:solidFill>
                  <a:schemeClr val="bg1"/>
                </a:solidFill>
              </a:rPr>
              <a:t> </a:t>
            </a:r>
            <a:r>
              <a:rPr lang="en-US" dirty="0" err="1" smtClean="0">
                <a:solidFill>
                  <a:schemeClr val="bg1"/>
                </a:solidFill>
              </a:rPr>
              <a:t>tài</a:t>
            </a:r>
            <a:endParaRPr lang="en-US" dirty="0">
              <a:solidFill>
                <a:schemeClr val="bg1"/>
              </a:solidFill>
            </a:endParaRPr>
          </a:p>
        </p:txBody>
      </p:sp>
      <p:sp>
        <p:nvSpPr>
          <p:cNvPr id="3" name="Slide Number Placeholder 2"/>
          <p:cNvSpPr>
            <a:spLocks noGrp="1"/>
          </p:cNvSpPr>
          <p:nvPr>
            <p:ph type="sldNum" sz="quarter" idx="12"/>
          </p:nvPr>
        </p:nvSpPr>
        <p:spPr/>
        <p:txBody>
          <a:bodyPr/>
          <a:lstStyle/>
          <a:p>
            <a:fld id="{620FF715-CA4F-4DA1-B8BB-1FA164268FAD}" type="slidenum">
              <a:rPr lang="en-US" smtClean="0"/>
              <a:t>54</a:t>
            </a:fld>
            <a:endParaRPr lang="en-US"/>
          </a:p>
        </p:txBody>
      </p:sp>
      <p:sp>
        <p:nvSpPr>
          <p:cNvPr id="4" name="TextBox 3"/>
          <p:cNvSpPr txBox="1"/>
          <p:nvPr/>
        </p:nvSpPr>
        <p:spPr>
          <a:xfrm>
            <a:off x="533400" y="1676400"/>
            <a:ext cx="3733800" cy="1200329"/>
          </a:xfrm>
          <a:prstGeom prst="rect">
            <a:avLst/>
          </a:prstGeom>
          <a:noFill/>
        </p:spPr>
        <p:txBody>
          <a:bodyPr wrap="square" rtlCol="0">
            <a:spAutoFit/>
          </a:bodyPr>
          <a:lstStyle/>
          <a:p>
            <a:r>
              <a:rPr lang="en-US" sz="2400" dirty="0" smtClean="0">
                <a:latin typeface="Arial" pitchFamily="34" charset="0"/>
                <a:cs typeface="Arial" pitchFamily="34" charset="0"/>
              </a:rPr>
              <a:t>- </a:t>
            </a:r>
            <a:r>
              <a:rPr lang="en-US" sz="2400" dirty="0" err="1" smtClean="0">
                <a:latin typeface="Arial" pitchFamily="34" charset="0"/>
                <a:cs typeface="Arial" pitchFamily="34" charset="0"/>
              </a:rPr>
              <a:t>Nhận</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diện</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khuôn</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mặt</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Realtime</a:t>
            </a:r>
            <a:r>
              <a:rPr lang="en-US" sz="2400" dirty="0" smtClean="0">
                <a:latin typeface="Arial" pitchFamily="34" charset="0"/>
                <a:cs typeface="Arial" pitchFamily="34" charset="0"/>
              </a:rPr>
              <a:t>.</a:t>
            </a:r>
          </a:p>
          <a:p>
            <a:r>
              <a:rPr lang="en-US" sz="2400" dirty="0" smtClean="0">
                <a:latin typeface="Arial" pitchFamily="34" charset="0"/>
                <a:cs typeface="Arial" pitchFamily="34" charset="0"/>
              </a:rPr>
              <a:t>- </a:t>
            </a:r>
            <a:r>
              <a:rPr lang="en-US" sz="2400" dirty="0" err="1" smtClean="0">
                <a:latin typeface="Arial" pitchFamily="34" charset="0"/>
                <a:cs typeface="Arial" pitchFamily="34" charset="0"/>
              </a:rPr>
              <a:t>Nhận</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dạng</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vật</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thể</a:t>
            </a:r>
            <a:r>
              <a:rPr lang="en-US" sz="2400" dirty="0" smtClean="0">
                <a:latin typeface="Arial" pitchFamily="34" charset="0"/>
                <a:cs typeface="Arial" pitchFamily="34" charset="0"/>
              </a:rPr>
              <a:t>.</a:t>
            </a:r>
            <a:endParaRPr lang="en-US" sz="2400" dirty="0">
              <a:latin typeface="Arial" pitchFamily="34" charset="0"/>
              <a:cs typeface="Arial" pitchFamily="34" charset="0"/>
            </a:endParaRPr>
          </a:p>
        </p:txBody>
      </p:sp>
      <p:pic>
        <p:nvPicPr>
          <p:cNvPr id="13316" name="Picture 4" descr="Image result for nhận dạng khuôn mặ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57625" y="3048000"/>
            <a:ext cx="5060950" cy="3370711"/>
          </a:xfrm>
          <a:prstGeom prst="rect">
            <a:avLst/>
          </a:prstGeom>
          <a:noFill/>
          <a:extLst>
            <a:ext uri="{909E8E84-426E-40DD-AFC4-6F175D3DCCD1}">
              <a14:hiddenFill xmlns:a14="http://schemas.microsoft.com/office/drawing/2010/main">
                <a:solidFill>
                  <a:srgbClr val="FFFFFF"/>
                </a:solidFill>
              </a14:hiddenFill>
            </a:ext>
          </a:extLst>
        </p:spPr>
      </p:pic>
      <p:pic>
        <p:nvPicPr>
          <p:cNvPr id="1331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3048000"/>
            <a:ext cx="3476625" cy="3381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02348177"/>
      </p:ext>
    </p:extLst>
  </p:cSld>
  <p:clrMapOvr>
    <a:masterClrMapping/>
  </p:clrMapOvr>
  <p:transition spd="slow">
    <p:push dir="u"/>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3000" r="-3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96407213"/>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0"/>
            <a:ext cx="7924800" cy="1143000"/>
          </a:xfrm>
        </p:spPr>
        <p:txBody>
          <a:bodyPr/>
          <a:lstStyle/>
          <a:p>
            <a:r>
              <a:rPr lang="en-US" dirty="0">
                <a:solidFill>
                  <a:schemeClr val="bg1"/>
                </a:solidFill>
              </a:rPr>
              <a:t>Scale-space </a:t>
            </a:r>
            <a:r>
              <a:rPr lang="en-US" dirty="0" err="1">
                <a:solidFill>
                  <a:schemeClr val="bg1"/>
                </a:solidFill>
              </a:rPr>
              <a:t>extrema</a:t>
            </a:r>
            <a:r>
              <a:rPr lang="en-US" dirty="0">
                <a:solidFill>
                  <a:schemeClr val="bg1"/>
                </a:solidFill>
              </a:rPr>
              <a:t> detection</a:t>
            </a:r>
          </a:p>
        </p:txBody>
      </p:sp>
      <p:sp>
        <p:nvSpPr>
          <p:cNvPr id="3" name="Rectangle 2"/>
          <p:cNvSpPr/>
          <p:nvPr/>
        </p:nvSpPr>
        <p:spPr>
          <a:xfrm>
            <a:off x="762000" y="1447800"/>
            <a:ext cx="7772400" cy="1384995"/>
          </a:xfrm>
          <a:prstGeom prst="rect">
            <a:avLst/>
          </a:prstGeom>
        </p:spPr>
        <p:txBody>
          <a:bodyPr wrap="square">
            <a:spAutoFit/>
          </a:bodyPr>
          <a:lstStyle/>
          <a:p>
            <a:pPr marL="285750" indent="-285750" algn="just">
              <a:buFont typeface="Arial" pitchFamily="34" charset="0"/>
              <a:buChar char="•"/>
            </a:pPr>
            <a:r>
              <a:rPr lang="en-US" sz="2800" dirty="0">
                <a:latin typeface="Arial" pitchFamily="34" charset="0"/>
                <a:cs typeface="Arial" pitchFamily="34" charset="0"/>
              </a:rPr>
              <a:t>Giải quyết : xác định các điểm có khả năng không thể thay đổi theo tỷ lệ và hướng.</a:t>
            </a:r>
          </a:p>
          <a:p>
            <a:pPr marL="285750" indent="-285750" algn="just">
              <a:buFont typeface="Arial" pitchFamily="34" charset="0"/>
              <a:buChar char="•"/>
            </a:pPr>
            <a:r>
              <a:rPr lang="en-US" sz="2800" dirty="0">
                <a:latin typeface="Arial" pitchFamily="34" charset="0"/>
                <a:cs typeface="Arial" pitchFamily="34" charset="0"/>
              </a:rPr>
              <a:t>Ả</a:t>
            </a:r>
            <a:r>
              <a:rPr lang="en-US" sz="2800" dirty="0" smtClean="0">
                <a:latin typeface="Arial" pitchFamily="34" charset="0"/>
                <a:cs typeface="Arial" pitchFamily="34" charset="0"/>
              </a:rPr>
              <a:t>nh </a:t>
            </a:r>
            <a:r>
              <a:rPr lang="en-US" sz="2800" dirty="0">
                <a:latin typeface="Arial" pitchFamily="34" charset="0"/>
                <a:cs typeface="Arial" pitchFamily="34" charset="0"/>
              </a:rPr>
              <a:t>minh họa</a:t>
            </a:r>
            <a:r>
              <a:rPr lang="en-US" sz="2800" dirty="0" smtClean="0">
                <a:latin typeface="Arial" pitchFamily="34" charset="0"/>
                <a:cs typeface="Arial" pitchFamily="34" charset="0"/>
              </a:rPr>
              <a:t>:</a:t>
            </a:r>
            <a:endParaRPr lang="en-US" sz="2800" dirty="0">
              <a:latin typeface="Arial" pitchFamily="34" charset="0"/>
              <a:cs typeface="Arial" pitchFamily="34" charset="0"/>
            </a:endParaRPr>
          </a:p>
        </p:txBody>
      </p:sp>
      <p:pic>
        <p:nvPicPr>
          <p:cNvPr id="4" name="Picture 3"/>
          <p:cNvPicPr/>
          <p:nvPr/>
        </p:nvPicPr>
        <p:blipFill>
          <a:blip r:embed="rId2">
            <a:extLst>
              <a:ext uri="{28A0092B-C50C-407E-A947-70E740481C1C}">
                <a14:useLocalDpi xmlns:a14="http://schemas.microsoft.com/office/drawing/2010/main" val="0"/>
              </a:ext>
            </a:extLst>
          </a:blip>
          <a:srcRect/>
          <a:stretch>
            <a:fillRect/>
          </a:stretch>
        </p:blipFill>
        <p:spPr bwMode="auto">
          <a:xfrm>
            <a:off x="1828800" y="3124200"/>
            <a:ext cx="6019800" cy="2667000"/>
          </a:xfrm>
          <a:prstGeom prst="rect">
            <a:avLst/>
          </a:prstGeom>
          <a:noFill/>
          <a:ln>
            <a:noFill/>
          </a:ln>
        </p:spPr>
      </p:pic>
      <p:sp>
        <p:nvSpPr>
          <p:cNvPr id="5" name="Slide Number Placeholder 4"/>
          <p:cNvSpPr>
            <a:spLocks noGrp="1"/>
          </p:cNvSpPr>
          <p:nvPr>
            <p:ph type="sldNum" sz="quarter" idx="12"/>
          </p:nvPr>
        </p:nvSpPr>
        <p:spPr/>
        <p:txBody>
          <a:bodyPr/>
          <a:lstStyle/>
          <a:p>
            <a:fld id="{620FF715-CA4F-4DA1-B8BB-1FA164268FAD}" type="slidenum">
              <a:rPr lang="en-US" smtClean="0"/>
              <a:t>6</a:t>
            </a:fld>
            <a:endParaRPr lang="en-US"/>
          </a:p>
        </p:txBody>
      </p:sp>
    </p:spTree>
    <p:extLst>
      <p:ext uri="{BB962C8B-B14F-4D97-AF65-F5344CB8AC3E}">
        <p14:creationId xmlns:p14="http://schemas.microsoft.com/office/powerpoint/2010/main" val="2421829983"/>
      </p:ext>
    </p:extLst>
  </p:cSld>
  <p:clrMapOvr>
    <a:masterClrMapping/>
  </p:clrMapOvr>
  <p:transition spd="slow">
    <p:push dir="u"/>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pPr marL="0" lvl="0" indent="0" algn="just">
                  <a:buNone/>
                </a:pPr>
                <a:r>
                  <a:rPr lang="en-US" sz="2800" dirty="0">
                    <a:latin typeface="Arial" pitchFamily="34" charset="0"/>
                    <a:cs typeface="Arial" pitchFamily="34" charset="0"/>
                  </a:rPr>
                  <a:t>Scale-space của một hình ảnh được định nghĩa là một hàm, L (x, y, σ), được tạo ra từ sự biến đổi của Gaussian, G (x, y, σ), với một hình ảnh đầu vào, I (x, y):</a:t>
                </a:r>
              </a:p>
              <a:p>
                <a:pPr marL="0" indent="0" algn="just">
                  <a:buNone/>
                </a:pPr>
                <a:r>
                  <a:rPr lang="en-US" sz="2800" dirty="0" smtClean="0">
                    <a:latin typeface="Arial" pitchFamily="34" charset="0"/>
                    <a:cs typeface="Arial" pitchFamily="34" charset="0"/>
                  </a:rPr>
                  <a:t>        </a:t>
                </a:r>
                <a14:m>
                  <m:oMath xmlns:m="http://schemas.openxmlformats.org/officeDocument/2006/math">
                    <m:r>
                      <a:rPr lang="en-US" sz="2800" i="1">
                        <a:latin typeface="Cambria Math"/>
                      </a:rPr>
                      <m:t>𝐿</m:t>
                    </m:r>
                    <m:r>
                      <a:rPr lang="en-US" sz="2800" i="1">
                        <a:latin typeface="Cambria Math"/>
                      </a:rPr>
                      <m:t>(</m:t>
                    </m:r>
                    <m:r>
                      <a:rPr lang="en-US" sz="2800" i="1">
                        <a:latin typeface="Cambria Math"/>
                      </a:rPr>
                      <m:t>𝑥</m:t>
                    </m:r>
                    <m:r>
                      <a:rPr lang="en-US" sz="2800" i="1">
                        <a:latin typeface="Cambria Math"/>
                      </a:rPr>
                      <m:t>,</m:t>
                    </m:r>
                    <m:r>
                      <a:rPr lang="en-US" sz="2800" i="1">
                        <a:latin typeface="Cambria Math"/>
                      </a:rPr>
                      <m:t>𝑦</m:t>
                    </m:r>
                    <m:r>
                      <a:rPr lang="en-US" sz="2800" i="1">
                        <a:latin typeface="Cambria Math"/>
                      </a:rPr>
                      <m:t>,</m:t>
                    </m:r>
                    <m:r>
                      <a:rPr lang="en-US" sz="2800" i="1">
                        <a:latin typeface="Cambria Math"/>
                      </a:rPr>
                      <m:t>𝜎</m:t>
                    </m:r>
                    <m:r>
                      <a:rPr lang="en-US" sz="2800" i="1">
                        <a:latin typeface="Cambria Math"/>
                      </a:rPr>
                      <m:t>)=</m:t>
                    </m:r>
                    <m:r>
                      <a:rPr lang="en-US" sz="2800" i="1">
                        <a:latin typeface="Cambria Math"/>
                      </a:rPr>
                      <m:t>𝐺</m:t>
                    </m:r>
                    <m:r>
                      <a:rPr lang="en-US" sz="2800" i="1">
                        <a:latin typeface="Cambria Math"/>
                      </a:rPr>
                      <m:t>(</m:t>
                    </m:r>
                    <m:r>
                      <a:rPr lang="en-US" sz="2800" i="1">
                        <a:latin typeface="Cambria Math"/>
                      </a:rPr>
                      <m:t>𝑥</m:t>
                    </m:r>
                    <m:r>
                      <a:rPr lang="en-US" sz="2800" i="1">
                        <a:latin typeface="Cambria Math"/>
                      </a:rPr>
                      <m:t>,</m:t>
                    </m:r>
                    <m:r>
                      <a:rPr lang="en-US" sz="2800" i="1">
                        <a:latin typeface="Cambria Math"/>
                      </a:rPr>
                      <m:t>𝑦</m:t>
                    </m:r>
                    <m:r>
                      <a:rPr lang="en-US" sz="2800" i="1">
                        <a:latin typeface="Cambria Math"/>
                      </a:rPr>
                      <m:t>,</m:t>
                    </m:r>
                    <m:r>
                      <a:rPr lang="en-US" sz="2800" i="1">
                        <a:latin typeface="Cambria Math"/>
                      </a:rPr>
                      <m:t>𝜎</m:t>
                    </m:r>
                    <m:r>
                      <a:rPr lang="en-US" sz="2800" i="1">
                        <a:latin typeface="Cambria Math"/>
                      </a:rPr>
                      <m:t>)∗</m:t>
                    </m:r>
                    <m:r>
                      <a:rPr lang="en-US" sz="2800" i="1">
                        <a:latin typeface="Cambria Math"/>
                      </a:rPr>
                      <m:t>𝐼</m:t>
                    </m:r>
                    <m:r>
                      <a:rPr lang="en-US" sz="2800" i="1">
                        <a:latin typeface="Cambria Math"/>
                      </a:rPr>
                      <m:t>(</m:t>
                    </m:r>
                    <m:r>
                      <a:rPr lang="en-US" sz="2800" i="1">
                        <a:latin typeface="Cambria Math"/>
                      </a:rPr>
                      <m:t>𝑥</m:t>
                    </m:r>
                    <m:r>
                      <a:rPr lang="en-US" sz="2800" i="1">
                        <a:latin typeface="Cambria Math"/>
                      </a:rPr>
                      <m:t>,</m:t>
                    </m:r>
                    <m:r>
                      <a:rPr lang="en-US" sz="2800" i="1">
                        <a:latin typeface="Cambria Math"/>
                      </a:rPr>
                      <m:t>𝑦</m:t>
                    </m:r>
                    <m:r>
                      <a:rPr lang="en-US" sz="2800" i="1">
                        <a:latin typeface="Cambria Math"/>
                      </a:rPr>
                      <m:t>)</m:t>
                    </m:r>
                  </m:oMath>
                </a14:m>
                <a:r>
                  <a:rPr lang="en-US" sz="2800" dirty="0">
                    <a:latin typeface="Arial" pitchFamily="34" charset="0"/>
                    <a:cs typeface="Arial" pitchFamily="34" charset="0"/>
                  </a:rPr>
                  <a:t> 	</a:t>
                </a:r>
                <a:r>
                  <a:rPr lang="en-US" sz="2800" dirty="0" smtClean="0">
                    <a:latin typeface="Arial" pitchFamily="34" charset="0"/>
                    <a:cs typeface="Arial" pitchFamily="34" charset="0"/>
                  </a:rPr>
                  <a:t>(</a:t>
                </a:r>
                <a:r>
                  <a:rPr lang="en-US" sz="2800" dirty="0">
                    <a:latin typeface="Arial" pitchFamily="34" charset="0"/>
                    <a:cs typeface="Arial" pitchFamily="34" charset="0"/>
                  </a:rPr>
                  <a:t>2.1)</a:t>
                </a:r>
              </a:p>
              <a:p>
                <a:pPr marL="0" indent="0" algn="just">
                  <a:buNone/>
                </a:pPr>
                <a:r>
                  <a:rPr lang="en-US" sz="2800" dirty="0" smtClean="0">
                    <a:latin typeface="Arial" pitchFamily="34" charset="0"/>
                    <a:cs typeface="Arial" pitchFamily="34" charset="0"/>
                  </a:rPr>
                  <a:t>Trong </a:t>
                </a:r>
                <a:r>
                  <a:rPr lang="en-US" sz="2800" dirty="0">
                    <a:latin typeface="Arial" pitchFamily="34" charset="0"/>
                    <a:cs typeface="Arial" pitchFamily="34" charset="0"/>
                  </a:rPr>
                  <a:t>đó * là phép toán nhân chập giữa x, y và :</a:t>
                </a:r>
              </a:p>
              <a:p>
                <a:pPr marL="0" indent="0" algn="just">
                  <a:buNone/>
                </a:pPr>
                <a:r>
                  <a:rPr lang="en-US" sz="2800" dirty="0">
                    <a:latin typeface="Arial" pitchFamily="34" charset="0"/>
                    <a:cs typeface="Arial" pitchFamily="34" charset="0"/>
                  </a:rPr>
                  <a:t> </a:t>
                </a:r>
                <a:r>
                  <a:rPr lang="en-US" sz="2800" dirty="0" smtClean="0">
                    <a:latin typeface="Arial" pitchFamily="34" charset="0"/>
                    <a:cs typeface="Arial" pitchFamily="34" charset="0"/>
                  </a:rPr>
                  <a:t>        </a:t>
                </a:r>
                <a14:m>
                  <m:oMath xmlns:m="http://schemas.openxmlformats.org/officeDocument/2006/math">
                    <m:r>
                      <a:rPr lang="en-US" sz="2800" i="1">
                        <a:latin typeface="Cambria Math"/>
                      </a:rPr>
                      <m:t>𝐺</m:t>
                    </m:r>
                    <m:r>
                      <a:rPr lang="en-US" sz="2800" i="1">
                        <a:latin typeface="Cambria Math"/>
                      </a:rPr>
                      <m:t>(</m:t>
                    </m:r>
                    <m:r>
                      <a:rPr lang="en-US" sz="2800" i="1">
                        <a:latin typeface="Cambria Math"/>
                      </a:rPr>
                      <m:t>𝑥</m:t>
                    </m:r>
                    <m:r>
                      <a:rPr lang="en-US" sz="2800" i="1">
                        <a:latin typeface="Cambria Math"/>
                      </a:rPr>
                      <m:t>,</m:t>
                    </m:r>
                    <m:r>
                      <a:rPr lang="en-US" sz="2800" i="1">
                        <a:latin typeface="Cambria Math"/>
                      </a:rPr>
                      <m:t>𝑦</m:t>
                    </m:r>
                    <m:r>
                      <a:rPr lang="en-US" sz="2800" i="1">
                        <a:latin typeface="Cambria Math"/>
                      </a:rPr>
                      <m:t>,</m:t>
                    </m:r>
                    <m:r>
                      <a:rPr lang="en-US" sz="2800" i="1">
                        <a:latin typeface="Cambria Math"/>
                      </a:rPr>
                      <m:t>𝜎</m:t>
                    </m:r>
                    <m:r>
                      <a:rPr lang="en-US" sz="2800" i="1">
                        <a:latin typeface="Cambria Math"/>
                      </a:rPr>
                      <m:t>)=</m:t>
                    </m:r>
                    <m:f>
                      <m:fPr>
                        <m:ctrlPr>
                          <a:rPr lang="en-US" sz="2800" i="1">
                            <a:latin typeface="Cambria Math"/>
                          </a:rPr>
                        </m:ctrlPr>
                      </m:fPr>
                      <m:num>
                        <m:r>
                          <a:rPr lang="en-US" sz="2800" i="1">
                            <a:latin typeface="Cambria Math"/>
                          </a:rPr>
                          <m:t>1</m:t>
                        </m:r>
                      </m:num>
                      <m:den>
                        <m:r>
                          <a:rPr lang="en-US" sz="2800" i="1">
                            <a:latin typeface="Cambria Math"/>
                          </a:rPr>
                          <m:t>2</m:t>
                        </m:r>
                        <m:r>
                          <a:rPr lang="en-US" sz="2800" i="1">
                            <a:latin typeface="Cambria Math"/>
                          </a:rPr>
                          <m:t>𝜋</m:t>
                        </m:r>
                        <m:sSup>
                          <m:sSupPr>
                            <m:ctrlPr>
                              <a:rPr lang="en-US" sz="2800" i="1">
                                <a:latin typeface="Cambria Math"/>
                              </a:rPr>
                            </m:ctrlPr>
                          </m:sSupPr>
                          <m:e>
                            <m:r>
                              <a:rPr lang="en-US" sz="2800" i="1">
                                <a:latin typeface="Cambria Math"/>
                              </a:rPr>
                              <m:t>𝜎</m:t>
                            </m:r>
                          </m:e>
                          <m:sup>
                            <m:r>
                              <a:rPr lang="en-US" sz="2800" i="1">
                                <a:latin typeface="Cambria Math"/>
                              </a:rPr>
                              <m:t>2</m:t>
                            </m:r>
                          </m:sup>
                        </m:sSup>
                      </m:den>
                    </m:f>
                    <m:sSup>
                      <m:sSupPr>
                        <m:ctrlPr>
                          <a:rPr lang="en-US" sz="2800" i="1">
                            <a:latin typeface="Cambria Math"/>
                          </a:rPr>
                        </m:ctrlPr>
                      </m:sSupPr>
                      <m:e>
                        <m:r>
                          <a:rPr lang="en-US" sz="2800" i="1">
                            <a:latin typeface="Cambria Math"/>
                          </a:rPr>
                          <m:t>𝑒</m:t>
                        </m:r>
                      </m:e>
                      <m:sup>
                        <m:r>
                          <a:rPr lang="en-US" sz="2800" i="1">
                            <a:latin typeface="Cambria Math"/>
                          </a:rPr>
                          <m:t>−(</m:t>
                        </m:r>
                        <m:sSup>
                          <m:sSupPr>
                            <m:ctrlPr>
                              <a:rPr lang="en-US" sz="2800" i="1">
                                <a:latin typeface="Cambria Math"/>
                              </a:rPr>
                            </m:ctrlPr>
                          </m:sSupPr>
                          <m:e>
                            <m:r>
                              <a:rPr lang="en-US" sz="2800" i="1">
                                <a:latin typeface="Cambria Math"/>
                              </a:rPr>
                              <m:t>𝑥</m:t>
                            </m:r>
                          </m:e>
                          <m:sup>
                            <m:r>
                              <a:rPr lang="en-US" sz="2800" i="1">
                                <a:latin typeface="Cambria Math"/>
                              </a:rPr>
                              <m:t>2</m:t>
                            </m:r>
                          </m:sup>
                        </m:sSup>
                        <m:r>
                          <a:rPr lang="en-US" sz="2800" i="1">
                            <a:latin typeface="Cambria Math"/>
                          </a:rPr>
                          <m:t>+</m:t>
                        </m:r>
                        <m:sSup>
                          <m:sSupPr>
                            <m:ctrlPr>
                              <a:rPr lang="en-US" sz="2800" i="1">
                                <a:latin typeface="Cambria Math"/>
                              </a:rPr>
                            </m:ctrlPr>
                          </m:sSupPr>
                          <m:e>
                            <m:r>
                              <a:rPr lang="en-US" sz="2800" i="1">
                                <a:latin typeface="Cambria Math"/>
                              </a:rPr>
                              <m:t>𝑦</m:t>
                            </m:r>
                          </m:e>
                          <m:sup>
                            <m:r>
                              <a:rPr lang="en-US" sz="2800" i="1">
                                <a:latin typeface="Cambria Math"/>
                              </a:rPr>
                              <m:t>2</m:t>
                            </m:r>
                          </m:sup>
                        </m:sSup>
                        <m:r>
                          <a:rPr lang="en-US" sz="2800" i="1">
                            <a:latin typeface="Cambria Math"/>
                          </a:rPr>
                          <m:t>)/2</m:t>
                        </m:r>
                        <m:sSup>
                          <m:sSupPr>
                            <m:ctrlPr>
                              <a:rPr lang="en-US" sz="2800" i="1">
                                <a:latin typeface="Cambria Math"/>
                              </a:rPr>
                            </m:ctrlPr>
                          </m:sSupPr>
                          <m:e>
                            <m:r>
                              <a:rPr lang="en-US" sz="2800" i="1">
                                <a:latin typeface="Cambria Math"/>
                              </a:rPr>
                              <m:t>𝑒</m:t>
                            </m:r>
                          </m:e>
                          <m:sup>
                            <m:r>
                              <a:rPr lang="en-US" sz="2800" i="1">
                                <a:latin typeface="Cambria Math"/>
                              </a:rPr>
                              <m:t>2</m:t>
                            </m:r>
                          </m:sup>
                        </m:sSup>
                      </m:sup>
                    </m:sSup>
                  </m:oMath>
                </a14:m>
                <a:r>
                  <a:rPr lang="en-US" sz="2800" dirty="0">
                    <a:latin typeface="Arial" pitchFamily="34" charset="0"/>
                    <a:cs typeface="Arial" pitchFamily="34" charset="0"/>
                  </a:rPr>
                  <a:t>(2.2</a:t>
                </a:r>
                <a:r>
                  <a:rPr lang="en-US" sz="2800" dirty="0" smtClean="0">
                    <a:latin typeface="Arial" pitchFamily="34" charset="0"/>
                    <a:cs typeface="Arial" pitchFamily="34" charset="0"/>
                  </a:rPr>
                  <a:t>)</a:t>
                </a:r>
                <a:endParaRPr lang="en-US" sz="2800" dirty="0">
                  <a:latin typeface="Arial" pitchFamily="34" charset="0"/>
                  <a:cs typeface="Arial"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3"/>
                <a:stretch>
                  <a:fillRect l="-1481" t="-1348" r="-1481"/>
                </a:stretch>
              </a:blipFill>
            </p:spPr>
            <p:txBody>
              <a:bodyPr/>
              <a:lstStyle/>
              <a:p>
                <a:r>
                  <a:rPr lang="en-US">
                    <a:noFill/>
                  </a:rPr>
                  <a:t> </a:t>
                </a:r>
              </a:p>
            </p:txBody>
          </p:sp>
        </mc:Fallback>
      </mc:AlternateContent>
      <p:sp>
        <p:nvSpPr>
          <p:cNvPr id="4" name="Title 1"/>
          <p:cNvSpPr>
            <a:spLocks noGrp="1"/>
          </p:cNvSpPr>
          <p:nvPr>
            <p:ph type="title"/>
          </p:nvPr>
        </p:nvSpPr>
        <p:spPr>
          <a:xfrm>
            <a:off x="1066800" y="0"/>
            <a:ext cx="7924800" cy="1143000"/>
          </a:xfrm>
        </p:spPr>
        <p:txBody>
          <a:bodyPr/>
          <a:lstStyle/>
          <a:p>
            <a:r>
              <a:rPr lang="en-US" dirty="0">
                <a:solidFill>
                  <a:schemeClr val="bg1"/>
                </a:solidFill>
              </a:rPr>
              <a:t>Scale-space </a:t>
            </a:r>
            <a:r>
              <a:rPr lang="en-US" dirty="0" err="1">
                <a:solidFill>
                  <a:schemeClr val="bg1"/>
                </a:solidFill>
              </a:rPr>
              <a:t>extrema</a:t>
            </a:r>
            <a:r>
              <a:rPr lang="en-US" dirty="0">
                <a:solidFill>
                  <a:schemeClr val="bg1"/>
                </a:solidFill>
              </a:rPr>
              <a:t> detection</a:t>
            </a:r>
          </a:p>
        </p:txBody>
      </p:sp>
      <p:sp>
        <p:nvSpPr>
          <p:cNvPr id="2" name="Slide Number Placeholder 1"/>
          <p:cNvSpPr>
            <a:spLocks noGrp="1"/>
          </p:cNvSpPr>
          <p:nvPr>
            <p:ph type="sldNum" sz="quarter" idx="12"/>
          </p:nvPr>
        </p:nvSpPr>
        <p:spPr/>
        <p:txBody>
          <a:bodyPr/>
          <a:lstStyle/>
          <a:p>
            <a:fld id="{620FF715-CA4F-4DA1-B8BB-1FA164268FAD}" type="slidenum">
              <a:rPr lang="en-US" smtClean="0"/>
              <a:t>7</a:t>
            </a:fld>
            <a:endParaRPr lang="en-US"/>
          </a:p>
        </p:txBody>
      </p:sp>
    </p:spTree>
    <p:extLst>
      <p:ext uri="{BB962C8B-B14F-4D97-AF65-F5344CB8AC3E}">
        <p14:creationId xmlns:p14="http://schemas.microsoft.com/office/powerpoint/2010/main" val="175894676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sz="2800" dirty="0" smtClean="0">
                    <a:latin typeface="Arial" pitchFamily="34" charset="0"/>
                    <a:cs typeface="Arial" pitchFamily="34" charset="0"/>
                  </a:rPr>
                  <a:t>Difference-of-Gaussian </a:t>
                </a:r>
                <a:r>
                  <a:rPr lang="en-US" sz="2800" dirty="0">
                    <a:latin typeface="Arial" pitchFamily="34" charset="0"/>
                    <a:cs typeface="Arial" pitchFamily="34" charset="0"/>
                  </a:rPr>
                  <a:t>với các hình ảnh D(x, y, σ</a:t>
                </a:r>
                <a:r>
                  <a:rPr lang="en-US" sz="2800" dirty="0" smtClean="0">
                    <a:latin typeface="Arial" pitchFamily="34" charset="0"/>
                    <a:cs typeface="Arial" pitchFamily="34" charset="0"/>
                  </a:rPr>
                  <a:t>):</a:t>
                </a:r>
              </a:p>
              <a:p>
                <a:pPr marL="0" indent="0">
                  <a:buNone/>
                </a:pPr>
                <a:r>
                  <a:rPr lang="en-US" sz="2800" dirty="0">
                    <a:latin typeface="Arial" pitchFamily="34" charset="0"/>
                    <a:cs typeface="Arial" pitchFamily="34" charset="0"/>
                  </a:rPr>
                  <a:t> </a:t>
                </a:r>
                <a14:m>
                  <m:oMath xmlns:m="http://schemas.openxmlformats.org/officeDocument/2006/math">
                    <m:r>
                      <a:rPr lang="en-US" sz="2800" i="1">
                        <a:latin typeface="Cambria Math"/>
                      </a:rPr>
                      <m:t>𝐷</m:t>
                    </m:r>
                    <m:r>
                      <a:rPr lang="en-US" sz="2800" i="1">
                        <a:latin typeface="Cambria Math"/>
                      </a:rPr>
                      <m:t>(</m:t>
                    </m:r>
                    <m:r>
                      <a:rPr lang="en-US" sz="2800" i="1">
                        <a:latin typeface="Cambria Math"/>
                      </a:rPr>
                      <m:t>𝑥</m:t>
                    </m:r>
                    <m:r>
                      <a:rPr lang="en-US" sz="2800" i="1">
                        <a:latin typeface="Cambria Math"/>
                      </a:rPr>
                      <m:t>,</m:t>
                    </m:r>
                    <m:r>
                      <a:rPr lang="en-US" sz="2800" i="1">
                        <a:latin typeface="Cambria Math"/>
                      </a:rPr>
                      <m:t>𝑦</m:t>
                    </m:r>
                    <m:r>
                      <a:rPr lang="en-US" sz="2800" i="1">
                        <a:latin typeface="Cambria Math"/>
                      </a:rPr>
                      <m:t>,</m:t>
                    </m:r>
                    <m:r>
                      <a:rPr lang="en-US" sz="2800" i="1">
                        <a:latin typeface="Cambria Math"/>
                      </a:rPr>
                      <m:t>𝜎</m:t>
                    </m:r>
                    <m:r>
                      <a:rPr lang="en-US" sz="2800" i="1">
                        <a:latin typeface="Cambria Math"/>
                      </a:rPr>
                      <m:t>)=</m:t>
                    </m:r>
                    <m:r>
                      <a:rPr lang="en-US" sz="2800" i="1">
                        <a:latin typeface="Cambria Math"/>
                      </a:rPr>
                      <m:t>𝐺</m:t>
                    </m:r>
                    <m:r>
                      <a:rPr lang="en-US" sz="2800" i="1">
                        <a:latin typeface="Cambria Math"/>
                      </a:rPr>
                      <m:t>(</m:t>
                    </m:r>
                    <m:r>
                      <a:rPr lang="en-US" sz="2800" i="1">
                        <a:latin typeface="Cambria Math"/>
                      </a:rPr>
                      <m:t>𝑥</m:t>
                    </m:r>
                    <m:r>
                      <a:rPr lang="en-US" sz="2800" i="1">
                        <a:latin typeface="Cambria Math"/>
                      </a:rPr>
                      <m:t>,</m:t>
                    </m:r>
                    <m:r>
                      <a:rPr lang="en-US" sz="2800" i="1">
                        <a:latin typeface="Cambria Math"/>
                      </a:rPr>
                      <m:t>𝑦</m:t>
                    </m:r>
                    <m:r>
                      <a:rPr lang="en-US" sz="2800" i="1">
                        <a:latin typeface="Cambria Math"/>
                      </a:rPr>
                      <m:t>,</m:t>
                    </m:r>
                    <m:r>
                      <a:rPr lang="en-US" sz="2800" i="1">
                        <a:latin typeface="Cambria Math"/>
                      </a:rPr>
                      <m:t>𝑘</m:t>
                    </m:r>
                    <m:r>
                      <a:rPr lang="en-US" sz="2800" i="1">
                        <a:latin typeface="Cambria Math"/>
                      </a:rPr>
                      <m:t>𝜎</m:t>
                    </m:r>
                    <m:r>
                      <a:rPr lang="en-US" sz="2800" i="1">
                        <a:latin typeface="Cambria Math"/>
                      </a:rPr>
                      <m:t>)−</m:t>
                    </m:r>
                    <m:r>
                      <a:rPr lang="en-US" sz="2800" i="1">
                        <a:latin typeface="Cambria Math"/>
                      </a:rPr>
                      <m:t>𝐺</m:t>
                    </m:r>
                    <m:r>
                      <a:rPr lang="en-US" sz="2800" i="1">
                        <a:latin typeface="Cambria Math"/>
                      </a:rPr>
                      <m:t>(</m:t>
                    </m:r>
                    <m:r>
                      <a:rPr lang="en-US" sz="2800" i="1">
                        <a:latin typeface="Cambria Math"/>
                      </a:rPr>
                      <m:t>𝑥</m:t>
                    </m:r>
                    <m:r>
                      <a:rPr lang="en-US" sz="2800" i="1">
                        <a:latin typeface="Cambria Math"/>
                      </a:rPr>
                      <m:t>,</m:t>
                    </m:r>
                    <m:r>
                      <a:rPr lang="en-US" sz="2800" i="1">
                        <a:latin typeface="Cambria Math"/>
                      </a:rPr>
                      <m:t>𝑦</m:t>
                    </m:r>
                    <m:r>
                      <a:rPr lang="en-US" sz="2800" i="1">
                        <a:latin typeface="Cambria Math"/>
                      </a:rPr>
                      <m:t>,</m:t>
                    </m:r>
                    <m:r>
                      <a:rPr lang="en-US" sz="2800" i="1">
                        <a:latin typeface="Cambria Math"/>
                      </a:rPr>
                      <m:t>𝜎</m:t>
                    </m:r>
                    <m:r>
                      <a:rPr lang="en-US" sz="2800" i="1">
                        <a:latin typeface="Cambria Math"/>
                      </a:rPr>
                      <m:t>)∗</m:t>
                    </m:r>
                    <m:r>
                      <a:rPr lang="en-US" sz="2800" i="1">
                        <a:latin typeface="Cambria Math"/>
                      </a:rPr>
                      <m:t>𝐼</m:t>
                    </m:r>
                    <m:r>
                      <a:rPr lang="en-US" sz="2800" i="1">
                        <a:latin typeface="Cambria Math"/>
                      </a:rPr>
                      <m:t>(</m:t>
                    </m:r>
                    <m:r>
                      <a:rPr lang="en-US" sz="2800" i="1">
                        <a:latin typeface="Cambria Math"/>
                      </a:rPr>
                      <m:t>𝑥</m:t>
                    </m:r>
                    <m:r>
                      <a:rPr lang="en-US" sz="2800" i="1">
                        <a:latin typeface="Cambria Math"/>
                      </a:rPr>
                      <m:t>,</m:t>
                    </m:r>
                    <m:r>
                      <a:rPr lang="en-US" sz="2800" i="1">
                        <a:latin typeface="Cambria Math"/>
                      </a:rPr>
                      <m:t>𝑦</m:t>
                    </m:r>
                    <m:r>
                      <a:rPr lang="en-US" sz="2800" i="1" smtClean="0">
                        <a:latin typeface="Cambria Math"/>
                      </a:rPr>
                      <m:t>)</m:t>
                    </m:r>
                  </m:oMath>
                </a14:m>
                <a:r>
                  <a:rPr lang="en-US" sz="2800" dirty="0" smtClean="0">
                    <a:latin typeface="Arial" pitchFamily="34" charset="0"/>
                    <a:cs typeface="Arial" pitchFamily="34" charset="0"/>
                  </a:rPr>
                  <a:t>							</a:t>
                </a:r>
                <a:r>
                  <a:rPr lang="en-US" sz="2800" dirty="0">
                    <a:latin typeface="Arial" pitchFamily="34" charset="0"/>
                    <a:cs typeface="Arial" pitchFamily="34" charset="0"/>
                  </a:rPr>
                  <a:t>		</a:t>
                </a:r>
                <a:r>
                  <a:rPr lang="en-US" sz="2800" dirty="0" smtClean="0">
                    <a:latin typeface="Arial" pitchFamily="34" charset="0"/>
                    <a:cs typeface="Arial" pitchFamily="34" charset="0"/>
                  </a:rPr>
                  <a:t>	</a:t>
                </a:r>
                <a14:m>
                  <m:oMath xmlns:m="http://schemas.openxmlformats.org/officeDocument/2006/math">
                    <m:r>
                      <a:rPr lang="en-US" sz="2800" i="1">
                        <a:latin typeface="Cambria Math"/>
                      </a:rPr>
                      <m:t>=</m:t>
                    </m:r>
                    <m:r>
                      <a:rPr lang="en-US" sz="2800" i="1">
                        <a:latin typeface="Cambria Math"/>
                      </a:rPr>
                      <m:t>𝐿</m:t>
                    </m:r>
                    <m:r>
                      <a:rPr lang="en-US" sz="2800" i="1">
                        <a:latin typeface="Cambria Math"/>
                      </a:rPr>
                      <m:t>(</m:t>
                    </m:r>
                    <m:r>
                      <a:rPr lang="en-US" sz="2800" i="1">
                        <a:latin typeface="Cambria Math"/>
                      </a:rPr>
                      <m:t>𝑥</m:t>
                    </m:r>
                    <m:r>
                      <a:rPr lang="en-US" sz="2800" i="1">
                        <a:latin typeface="Cambria Math"/>
                      </a:rPr>
                      <m:t>,</m:t>
                    </m:r>
                    <m:r>
                      <a:rPr lang="en-US" sz="2800" i="1">
                        <a:latin typeface="Cambria Math"/>
                      </a:rPr>
                      <m:t>𝑦</m:t>
                    </m:r>
                    <m:r>
                      <a:rPr lang="en-US" sz="2800" i="1">
                        <a:latin typeface="Cambria Math"/>
                      </a:rPr>
                      <m:t>,</m:t>
                    </m:r>
                    <m:r>
                      <a:rPr lang="en-US" sz="2800" i="1">
                        <a:latin typeface="Cambria Math"/>
                      </a:rPr>
                      <m:t>𝑘</m:t>
                    </m:r>
                    <m:r>
                      <a:rPr lang="en-US" sz="2800" i="1">
                        <a:latin typeface="Cambria Math"/>
                      </a:rPr>
                      <m:t>𝜎</m:t>
                    </m:r>
                    <m:r>
                      <a:rPr lang="en-US" sz="2800" i="1">
                        <a:latin typeface="Cambria Math"/>
                      </a:rPr>
                      <m:t>)−</m:t>
                    </m:r>
                    <m:r>
                      <a:rPr lang="en-US" sz="2800" i="1">
                        <a:latin typeface="Cambria Math"/>
                      </a:rPr>
                      <m:t>𝐿</m:t>
                    </m:r>
                    <m:r>
                      <a:rPr lang="en-US" sz="2800" i="1">
                        <a:latin typeface="Cambria Math"/>
                      </a:rPr>
                      <m:t>(</m:t>
                    </m:r>
                    <m:r>
                      <a:rPr lang="en-US" sz="2800" i="1">
                        <a:latin typeface="Cambria Math"/>
                      </a:rPr>
                      <m:t>𝑥</m:t>
                    </m:r>
                    <m:r>
                      <a:rPr lang="en-US" sz="2800" i="1">
                        <a:latin typeface="Cambria Math"/>
                      </a:rPr>
                      <m:t>,</m:t>
                    </m:r>
                    <m:r>
                      <a:rPr lang="en-US" sz="2800" i="1">
                        <a:latin typeface="Cambria Math"/>
                      </a:rPr>
                      <m:t>𝑦</m:t>
                    </m:r>
                    <m:r>
                      <a:rPr lang="en-US" sz="2800" i="1">
                        <a:latin typeface="Cambria Math"/>
                      </a:rPr>
                      <m:t>,</m:t>
                    </m:r>
                    <m:r>
                      <a:rPr lang="en-US" sz="2800" i="1">
                        <a:latin typeface="Cambria Math"/>
                      </a:rPr>
                      <m:t>𝜎</m:t>
                    </m:r>
                    <m:r>
                      <a:rPr lang="en-US" sz="2800" i="1">
                        <a:latin typeface="Cambria Math"/>
                      </a:rPr>
                      <m:t>)</m:t>
                    </m:r>
                  </m:oMath>
                </a14:m>
                <a:r>
                  <a:rPr lang="en-US" sz="2800" dirty="0" smtClean="0">
                    <a:latin typeface="Arial" pitchFamily="34" charset="0"/>
                    <a:cs typeface="Arial" pitchFamily="34" charset="0"/>
                  </a:rPr>
                  <a:t> 	    (</a:t>
                </a:r>
                <a:r>
                  <a:rPr lang="en-US" sz="2800" dirty="0">
                    <a:latin typeface="Arial" pitchFamily="34" charset="0"/>
                    <a:cs typeface="Arial" pitchFamily="34" charset="0"/>
                  </a:rPr>
                  <a:t>2.3</a:t>
                </a:r>
                <a:r>
                  <a:rPr lang="en-US" sz="2800" dirty="0" smtClean="0">
                    <a:latin typeface="Arial" pitchFamily="34" charset="0"/>
                    <a:cs typeface="Arial" pitchFamily="34" charset="0"/>
                  </a:rPr>
                  <a:t>)</a:t>
                </a:r>
                <a:endParaRPr lang="en-US" sz="2800" dirty="0">
                  <a:latin typeface="Arial" pitchFamily="34" charset="0"/>
                  <a:cs typeface="Arial"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259" t="-1348"/>
                </a:stretch>
              </a:blipFill>
            </p:spPr>
            <p:txBody>
              <a:bodyPr/>
              <a:lstStyle/>
              <a:p>
                <a:r>
                  <a:rPr lang="en-US">
                    <a:noFill/>
                  </a:rPr>
                  <a:t> </a:t>
                </a:r>
              </a:p>
            </p:txBody>
          </p:sp>
        </mc:Fallback>
      </mc:AlternateContent>
      <p:sp>
        <p:nvSpPr>
          <p:cNvPr id="4" name="Title 1"/>
          <p:cNvSpPr>
            <a:spLocks noGrp="1"/>
          </p:cNvSpPr>
          <p:nvPr>
            <p:ph type="title"/>
          </p:nvPr>
        </p:nvSpPr>
        <p:spPr>
          <a:xfrm>
            <a:off x="1066800" y="0"/>
            <a:ext cx="7924800" cy="1143000"/>
          </a:xfrm>
        </p:spPr>
        <p:txBody>
          <a:bodyPr/>
          <a:lstStyle/>
          <a:p>
            <a:r>
              <a:rPr lang="en-US" dirty="0">
                <a:solidFill>
                  <a:schemeClr val="bg1"/>
                </a:solidFill>
              </a:rPr>
              <a:t>Scale-space </a:t>
            </a:r>
            <a:r>
              <a:rPr lang="en-US" dirty="0" err="1">
                <a:solidFill>
                  <a:schemeClr val="bg1"/>
                </a:solidFill>
              </a:rPr>
              <a:t>extrema</a:t>
            </a:r>
            <a:r>
              <a:rPr lang="en-US" dirty="0">
                <a:solidFill>
                  <a:schemeClr val="bg1"/>
                </a:solidFill>
              </a:rPr>
              <a:t> detection</a:t>
            </a:r>
          </a:p>
        </p:txBody>
      </p:sp>
      <p:sp>
        <p:nvSpPr>
          <p:cNvPr id="5" name="Slide Number Placeholder 4"/>
          <p:cNvSpPr>
            <a:spLocks noGrp="1"/>
          </p:cNvSpPr>
          <p:nvPr>
            <p:ph type="sldNum" sz="quarter" idx="12"/>
          </p:nvPr>
        </p:nvSpPr>
        <p:spPr/>
        <p:txBody>
          <a:bodyPr/>
          <a:lstStyle/>
          <a:p>
            <a:fld id="{620FF715-CA4F-4DA1-B8BB-1FA164268FAD}" type="slidenum">
              <a:rPr lang="en-US" smtClean="0"/>
              <a:t>8</a:t>
            </a:fld>
            <a:endParaRPr lang="en-US"/>
          </a:p>
        </p:txBody>
      </p:sp>
    </p:spTree>
    <p:extLst>
      <p:ext uri="{BB962C8B-B14F-4D97-AF65-F5344CB8AC3E}">
        <p14:creationId xmlns:p14="http://schemas.microsoft.com/office/powerpoint/2010/main" val="233275402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a:extLst>
              <a:ext uri="{28A0092B-C50C-407E-A947-70E740481C1C}">
                <a14:useLocalDpi xmlns:a14="http://schemas.microsoft.com/office/drawing/2010/main" val="0"/>
              </a:ext>
            </a:extLst>
          </a:blip>
          <a:srcRect/>
          <a:stretch>
            <a:fillRect/>
          </a:stretch>
        </p:blipFill>
        <p:spPr bwMode="auto">
          <a:xfrm>
            <a:off x="1828800" y="1676400"/>
            <a:ext cx="5638800" cy="3886200"/>
          </a:xfrm>
          <a:prstGeom prst="rect">
            <a:avLst/>
          </a:prstGeom>
          <a:noFill/>
          <a:ln>
            <a:noFill/>
          </a:ln>
        </p:spPr>
      </p:pic>
      <p:sp>
        <p:nvSpPr>
          <p:cNvPr id="5" name="Rectangle 4"/>
          <p:cNvSpPr/>
          <p:nvPr/>
        </p:nvSpPr>
        <p:spPr>
          <a:xfrm>
            <a:off x="1143000" y="5591406"/>
            <a:ext cx="7315200" cy="830997"/>
          </a:xfrm>
          <a:prstGeom prst="rect">
            <a:avLst/>
          </a:prstGeom>
        </p:spPr>
        <p:txBody>
          <a:bodyPr wrap="square">
            <a:spAutoFit/>
          </a:bodyPr>
          <a:lstStyle/>
          <a:p>
            <a:r>
              <a:rPr lang="en-US" sz="2400" dirty="0">
                <a:latin typeface="Arial" pitchFamily="34" charset="0"/>
                <a:cs typeface="Arial" pitchFamily="34" charset="0"/>
              </a:rPr>
              <a:t>Hình 2.1: Mô tả hàm Gaussian và hàm </a:t>
            </a:r>
            <a:r>
              <a:rPr lang="en-US" sz="2400" dirty="0" smtClean="0">
                <a:latin typeface="Arial" pitchFamily="34" charset="0"/>
                <a:cs typeface="Arial" pitchFamily="34" charset="0"/>
              </a:rPr>
              <a:t>			     Difference-of-Gaussian </a:t>
            </a:r>
            <a:r>
              <a:rPr lang="en-US" sz="2400" dirty="0">
                <a:latin typeface="Arial" pitchFamily="34" charset="0"/>
                <a:cs typeface="Arial" pitchFamily="34" charset="0"/>
              </a:rPr>
              <a:t>(DoG)</a:t>
            </a:r>
          </a:p>
        </p:txBody>
      </p:sp>
      <p:sp>
        <p:nvSpPr>
          <p:cNvPr id="6" name="Title 1"/>
          <p:cNvSpPr>
            <a:spLocks noGrp="1"/>
          </p:cNvSpPr>
          <p:nvPr>
            <p:ph type="title"/>
          </p:nvPr>
        </p:nvSpPr>
        <p:spPr>
          <a:xfrm>
            <a:off x="1066800" y="0"/>
            <a:ext cx="7924800" cy="1143000"/>
          </a:xfrm>
        </p:spPr>
        <p:txBody>
          <a:bodyPr/>
          <a:lstStyle/>
          <a:p>
            <a:r>
              <a:rPr lang="en-US" dirty="0">
                <a:solidFill>
                  <a:schemeClr val="bg1"/>
                </a:solidFill>
              </a:rPr>
              <a:t>Scale-space </a:t>
            </a:r>
            <a:r>
              <a:rPr lang="en-US" dirty="0" err="1">
                <a:solidFill>
                  <a:schemeClr val="bg1"/>
                </a:solidFill>
              </a:rPr>
              <a:t>extrema</a:t>
            </a:r>
            <a:r>
              <a:rPr lang="en-US" dirty="0">
                <a:solidFill>
                  <a:schemeClr val="bg1"/>
                </a:solidFill>
              </a:rPr>
              <a:t> detection</a:t>
            </a:r>
          </a:p>
        </p:txBody>
      </p:sp>
      <p:sp>
        <p:nvSpPr>
          <p:cNvPr id="3" name="Slide Number Placeholder 2"/>
          <p:cNvSpPr>
            <a:spLocks noGrp="1"/>
          </p:cNvSpPr>
          <p:nvPr>
            <p:ph type="sldNum" sz="quarter" idx="12"/>
          </p:nvPr>
        </p:nvSpPr>
        <p:spPr/>
        <p:txBody>
          <a:bodyPr/>
          <a:lstStyle/>
          <a:p>
            <a:fld id="{620FF715-CA4F-4DA1-B8BB-1FA164268FAD}" type="slidenum">
              <a:rPr lang="en-US" smtClean="0"/>
              <a:t>9</a:t>
            </a:fld>
            <a:endParaRPr lang="en-US"/>
          </a:p>
        </p:txBody>
      </p:sp>
    </p:spTree>
    <p:extLst>
      <p:ext uri="{BB962C8B-B14F-4D97-AF65-F5344CB8AC3E}">
        <p14:creationId xmlns:p14="http://schemas.microsoft.com/office/powerpoint/2010/main" val="3655578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1147</TotalTime>
  <Words>2542</Words>
  <Application>Microsoft Office PowerPoint</Application>
  <PresentationFormat>On-screen Show (4:3)</PresentationFormat>
  <Paragraphs>249</Paragraphs>
  <Slides>55</Slides>
  <Notes>4</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55</vt:i4>
      </vt:variant>
    </vt:vector>
  </HeadingPairs>
  <TitlesOfParts>
    <vt:vector size="57" baseType="lpstr">
      <vt:lpstr>Office Theme</vt:lpstr>
      <vt:lpstr>Equation</vt:lpstr>
      <vt:lpstr>PowerPoint Presentation</vt:lpstr>
      <vt:lpstr>Mở đầu</vt:lpstr>
      <vt:lpstr>Mở đầu</vt:lpstr>
      <vt:lpstr>Scale-space extrema detection</vt:lpstr>
      <vt:lpstr>Scale-space extrema detection</vt:lpstr>
      <vt:lpstr>Scale-space extrema detection</vt:lpstr>
      <vt:lpstr>Scale-space extrema detection</vt:lpstr>
      <vt:lpstr>Scale-space extrema detection</vt:lpstr>
      <vt:lpstr>Scale-space extrema detection</vt:lpstr>
      <vt:lpstr>PowerPoint Presentation</vt:lpstr>
      <vt:lpstr>Scale-space extrema detection</vt:lpstr>
      <vt:lpstr>Scale-space extrema detection</vt:lpstr>
      <vt:lpstr>Scale-space extrema detection</vt:lpstr>
      <vt:lpstr>Scale-space extrema detection</vt:lpstr>
      <vt:lpstr>Tần suất lấy mẫu trong miền không gian</vt:lpstr>
      <vt:lpstr>Scale-space extrema detection</vt:lpstr>
      <vt:lpstr>Scale-space extrema detection</vt:lpstr>
      <vt:lpstr>Scale-space extrema detection</vt:lpstr>
      <vt:lpstr>Scale-space extrema detection</vt:lpstr>
      <vt:lpstr>Keypoint Localization</vt:lpstr>
      <vt:lpstr>Keypoint Localization</vt:lpstr>
      <vt:lpstr>Keypoint Localization</vt:lpstr>
      <vt:lpstr>Keypoint Localization</vt:lpstr>
      <vt:lpstr>Keypoint Localization</vt:lpstr>
      <vt:lpstr>Keypoint Localization</vt:lpstr>
      <vt:lpstr>Keypoint Localization</vt:lpstr>
      <vt:lpstr>Keypoint Localization</vt:lpstr>
      <vt:lpstr>Orientation Assignment</vt:lpstr>
      <vt:lpstr>Orientation Assignment</vt:lpstr>
      <vt:lpstr>Orientation Assignment</vt:lpstr>
      <vt:lpstr>Orientation Assignment</vt:lpstr>
      <vt:lpstr>Orientation Assignment</vt:lpstr>
      <vt:lpstr>Keypoint Descriptor</vt:lpstr>
      <vt:lpstr>Keypoint Descriptor</vt:lpstr>
      <vt:lpstr>Keypoint Descriptor</vt:lpstr>
      <vt:lpstr>Keypoints matching</vt:lpstr>
      <vt:lpstr>Keypoints matching</vt:lpstr>
      <vt:lpstr>Keypoints matching</vt:lpstr>
      <vt:lpstr>Keypoints matching</vt:lpstr>
      <vt:lpstr>Keypoints matching</vt:lpstr>
      <vt:lpstr>Keypoints matching</vt:lpstr>
      <vt:lpstr>Keypoints matching</vt:lpstr>
      <vt:lpstr>Keypoints matching</vt:lpstr>
      <vt:lpstr>Keypoints matching</vt:lpstr>
      <vt:lpstr>Keypoints matching</vt:lpstr>
      <vt:lpstr>Keypoints matching</vt:lpstr>
      <vt:lpstr>Ứng dụng nhận dạng khuôn mặt</vt:lpstr>
      <vt:lpstr>Ứng dụng nhận dạng khuôn mặt</vt:lpstr>
      <vt:lpstr>Ứng dụng nhận dạng khuôn mặt</vt:lpstr>
      <vt:lpstr>Ứng dụng nhận dạng khuôn mặt</vt:lpstr>
      <vt:lpstr>Ưu và nhược điểm của phương pháp</vt:lpstr>
      <vt:lpstr>Ưu và nhược điểm của phương pháp</vt:lpstr>
      <vt:lpstr>Tổng kết</vt:lpstr>
      <vt:lpstr>Hướng phát triển đề tài</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TINH_PRO</dc:creator>
  <cp:lastModifiedBy>TINH BKer_15</cp:lastModifiedBy>
  <cp:revision>64</cp:revision>
  <dcterms:created xsi:type="dcterms:W3CDTF">2017-11-27T19:30:57Z</dcterms:created>
  <dcterms:modified xsi:type="dcterms:W3CDTF">2018-05-15T06:16:56Z</dcterms:modified>
</cp:coreProperties>
</file>